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258" r:id="rId4"/>
    <p:sldId id="266" r:id="rId5"/>
    <p:sldId id="265" r:id="rId6"/>
    <p:sldId id="281" r:id="rId7"/>
    <p:sldId id="268" r:id="rId8"/>
    <p:sldId id="282" r:id="rId9"/>
    <p:sldId id="286" r:id="rId10"/>
    <p:sldId id="309" r:id="rId11"/>
    <p:sldId id="310" r:id="rId12"/>
    <p:sldId id="312" r:id="rId13"/>
    <p:sldId id="313" r:id="rId14"/>
    <p:sldId id="314" r:id="rId15"/>
    <p:sldId id="315" r:id="rId16"/>
    <p:sldId id="316" r:id="rId17"/>
    <p:sldId id="317" r:id="rId18"/>
    <p:sldId id="319" r:id="rId19"/>
    <p:sldId id="320" r:id="rId20"/>
    <p:sldId id="321" r:id="rId21"/>
    <p:sldId id="325" r:id="rId22"/>
    <p:sldId id="326" r:id="rId23"/>
    <p:sldId id="330" r:id="rId24"/>
    <p:sldId id="328" r:id="rId25"/>
    <p:sldId id="329" r:id="rId26"/>
    <p:sldId id="327" r:id="rId27"/>
    <p:sldId id="331" r:id="rId28"/>
    <p:sldId id="269" r:id="rId29"/>
    <p:sldId id="271" r:id="rId30"/>
    <p:sldId id="283" r:id="rId31"/>
    <p:sldId id="284" r:id="rId32"/>
    <p:sldId id="285" r:id="rId33"/>
    <p:sldId id="332" r:id="rId34"/>
    <p:sldId id="333" r:id="rId35"/>
    <p:sldId id="334" r:id="rId36"/>
    <p:sldId id="336" r:id="rId37"/>
    <p:sldId id="335" r:id="rId38"/>
    <p:sldId id="346" r:id="rId39"/>
    <p:sldId id="344" r:id="rId40"/>
    <p:sldId id="343" r:id="rId41"/>
    <p:sldId id="345" r:id="rId42"/>
    <p:sldId id="347" r:id="rId43"/>
    <p:sldId id="348" r:id="rId44"/>
    <p:sldId id="259" r:id="rId45"/>
    <p:sldId id="260" r:id="rId46"/>
    <p:sldId id="274" r:id="rId47"/>
    <p:sldId id="262" r:id="rId48"/>
    <p:sldId id="272" r:id="rId49"/>
    <p:sldId id="292" r:id="rId50"/>
    <p:sldId id="293" r:id="rId51"/>
    <p:sldId id="305" r:id="rId52"/>
    <p:sldId id="304" r:id="rId53"/>
    <p:sldId id="306" r:id="rId54"/>
    <p:sldId id="307" r:id="rId55"/>
    <p:sldId id="294" r:id="rId56"/>
    <p:sldId id="296" r:id="rId57"/>
    <p:sldId id="278" r:id="rId58"/>
    <p:sldId id="280" r:id="rId59"/>
    <p:sldId id="322" r:id="rId60"/>
    <p:sldId id="297" r:id="rId61"/>
    <p:sldId id="298" r:id="rId62"/>
    <p:sldId id="299" r:id="rId63"/>
    <p:sldId id="300" r:id="rId64"/>
    <p:sldId id="338" r:id="rId65"/>
    <p:sldId id="339" r:id="rId66"/>
    <p:sldId id="340" r:id="rId67"/>
    <p:sldId id="301" r:id="rId68"/>
    <p:sldId id="324" r:id="rId69"/>
    <p:sldId id="342" r:id="rId70"/>
    <p:sldId id="323" r:id="rId71"/>
    <p:sldId id="308" r:id="rId72"/>
    <p:sldId id="302" r:id="rId73"/>
    <p:sldId id="303" r:id="rId74"/>
    <p:sldId id="295" r:id="rId75"/>
    <p:sldId id="273" r:id="rId76"/>
    <p:sldId id="277" r:id="rId77"/>
    <p:sldId id="275" r:id="rId78"/>
    <p:sldId id="276" r:id="rId79"/>
    <p:sldId id="279" r:id="rId80"/>
    <p:sldId id="261" r:id="rId81"/>
    <p:sldId id="264" r:id="rId82"/>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04" d="100"/>
          <a:sy n="104" d="100"/>
        </p:scale>
        <p:origin x="8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02F0B1-8BDF-4A76-92CB-5FEFBDE9F68C}" type="datetimeFigureOut">
              <a:rPr lang="zh-TW" altLang="en-US" smtClean="0"/>
              <a:t>2023/8/14</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CC9A92-0A08-43CE-90A8-E29E2D48E015}" type="slidenum">
              <a:rPr lang="zh-TW" altLang="en-US" smtClean="0"/>
              <a:t>‹#›</a:t>
            </a:fld>
            <a:endParaRPr lang="zh-TW" altLang="en-US"/>
          </a:p>
        </p:txBody>
      </p:sp>
    </p:spTree>
    <p:extLst>
      <p:ext uri="{BB962C8B-B14F-4D97-AF65-F5344CB8AC3E}">
        <p14:creationId xmlns:p14="http://schemas.microsoft.com/office/powerpoint/2010/main" val="567230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DCC9A92-0A08-43CE-90A8-E29E2D48E015}" type="slidenum">
              <a:rPr lang="zh-TW" altLang="en-US" smtClean="0"/>
              <a:t>44</a:t>
            </a:fld>
            <a:endParaRPr lang="zh-TW" altLang="en-US"/>
          </a:p>
        </p:txBody>
      </p:sp>
    </p:spTree>
    <p:extLst>
      <p:ext uri="{BB962C8B-B14F-4D97-AF65-F5344CB8AC3E}">
        <p14:creationId xmlns:p14="http://schemas.microsoft.com/office/powerpoint/2010/main" val="110797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2023/8/14</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2023/8/14</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4" Type="http://schemas.openxmlformats.org/officeDocument/2006/relationships/image" Target="../media/image71.jpg"/></Relationships>
</file>

<file path=ppt/slides/_rels/slide52.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Week27</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30C17F1-2299-0E55-AAF8-B3DC08032BF5}"/>
              </a:ext>
            </a:extLst>
          </p:cNvPr>
          <p:cNvPicPr>
            <a:picLocks noChangeAspect="1"/>
          </p:cNvPicPr>
          <p:nvPr/>
        </p:nvPicPr>
        <p:blipFill>
          <a:blip r:embed="rId2"/>
          <a:stretch>
            <a:fillRect/>
          </a:stretch>
        </p:blipFill>
        <p:spPr>
          <a:xfrm>
            <a:off x="1999699" y="1376217"/>
            <a:ext cx="8192602" cy="5315527"/>
          </a:xfrm>
          <a:prstGeom prst="rect">
            <a:avLst/>
          </a:prstGeom>
        </p:spPr>
      </p:pic>
    </p:spTree>
    <p:extLst>
      <p:ext uri="{BB962C8B-B14F-4D97-AF65-F5344CB8AC3E}">
        <p14:creationId xmlns:p14="http://schemas.microsoft.com/office/powerpoint/2010/main" val="838871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8747C116-7F89-A888-046B-184969EB4C9D}"/>
              </a:ext>
            </a:extLst>
          </p:cNvPr>
          <p:cNvPicPr>
            <a:picLocks noChangeAspect="1"/>
          </p:cNvPicPr>
          <p:nvPr/>
        </p:nvPicPr>
        <p:blipFill>
          <a:blip r:embed="rId2"/>
          <a:stretch>
            <a:fillRect/>
          </a:stretch>
        </p:blipFill>
        <p:spPr>
          <a:xfrm>
            <a:off x="838200" y="1393159"/>
            <a:ext cx="5938064" cy="5216269"/>
          </a:xfrm>
          <a:prstGeom prst="rect">
            <a:avLst/>
          </a:prstGeom>
        </p:spPr>
      </p:pic>
      <p:pic>
        <p:nvPicPr>
          <p:cNvPr id="7" name="圖片 6">
            <a:extLst>
              <a:ext uri="{FF2B5EF4-FFF2-40B4-BE49-F238E27FC236}">
                <a16:creationId xmlns:a16="http://schemas.microsoft.com/office/drawing/2014/main" id="{3ADC984A-2350-160B-9562-9EE516A88AE1}"/>
              </a:ext>
            </a:extLst>
          </p:cNvPr>
          <p:cNvPicPr>
            <a:picLocks noChangeAspect="1"/>
          </p:cNvPicPr>
          <p:nvPr/>
        </p:nvPicPr>
        <p:blipFill>
          <a:blip r:embed="rId3"/>
          <a:stretch>
            <a:fillRect/>
          </a:stretch>
        </p:blipFill>
        <p:spPr>
          <a:xfrm>
            <a:off x="6918110" y="2740784"/>
            <a:ext cx="5153744" cy="1524213"/>
          </a:xfrm>
          <a:prstGeom prst="rect">
            <a:avLst/>
          </a:prstGeom>
        </p:spPr>
      </p:pic>
    </p:spTree>
    <p:extLst>
      <p:ext uri="{BB962C8B-B14F-4D97-AF65-F5344CB8AC3E}">
        <p14:creationId xmlns:p14="http://schemas.microsoft.com/office/powerpoint/2010/main" val="2933014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2871EF-7B4E-40AF-A5D2-B15BDE117A7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可能原因</a:t>
            </a:r>
          </a:p>
        </p:txBody>
      </p:sp>
      <p:sp>
        <p:nvSpPr>
          <p:cNvPr id="3" name="內容版面配置區 2">
            <a:extLst>
              <a:ext uri="{FF2B5EF4-FFF2-40B4-BE49-F238E27FC236}">
                <a16:creationId xmlns:a16="http://schemas.microsoft.com/office/drawing/2014/main" id="{43BFEDB1-8FF8-6422-E679-46A501562FA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可能還是資料集的問題，預計下周會先往補全資料集這個方向來做，接著再研究看看模型本身有沒有能改善的地方</a:t>
            </a:r>
          </a:p>
        </p:txBody>
      </p:sp>
    </p:spTree>
    <p:extLst>
      <p:ext uri="{BB962C8B-B14F-4D97-AF65-F5344CB8AC3E}">
        <p14:creationId xmlns:p14="http://schemas.microsoft.com/office/powerpoint/2010/main" val="13810667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3ED50B-3705-3610-0C62-875FEE7C950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測試結果分析</a:t>
            </a:r>
          </a:p>
        </p:txBody>
      </p:sp>
      <p:pic>
        <p:nvPicPr>
          <p:cNvPr id="4" name="內容版面配置區 3">
            <a:extLst>
              <a:ext uri="{FF2B5EF4-FFF2-40B4-BE49-F238E27FC236}">
                <a16:creationId xmlns:a16="http://schemas.microsoft.com/office/drawing/2014/main" id="{2D8EC516-9A9D-1A80-1B43-398A34671391}"/>
              </a:ext>
            </a:extLst>
          </p:cNvPr>
          <p:cNvPicPr>
            <a:picLocks noGrp="1" noChangeAspect="1"/>
          </p:cNvPicPr>
          <p:nvPr>
            <p:ph idx="1"/>
          </p:nvPr>
        </p:nvPicPr>
        <p:blipFill rotWithShape="1">
          <a:blip r:embed="rId2"/>
          <a:srcRect t="74285" r="50767" b="157"/>
          <a:stretch/>
        </p:blipFill>
        <p:spPr>
          <a:xfrm>
            <a:off x="558114" y="2167203"/>
            <a:ext cx="5537886" cy="2523594"/>
          </a:xfrm>
          <a:prstGeom prst="rect">
            <a:avLst/>
          </a:prstGeom>
        </p:spPr>
      </p:pic>
      <p:sp>
        <p:nvSpPr>
          <p:cNvPr id="6" name="文字方塊 5">
            <a:extLst>
              <a:ext uri="{FF2B5EF4-FFF2-40B4-BE49-F238E27FC236}">
                <a16:creationId xmlns:a16="http://schemas.microsoft.com/office/drawing/2014/main" id="{26472284-DE2B-2E52-0385-2C850BBA377E}"/>
              </a:ext>
            </a:extLst>
          </p:cNvPr>
          <p:cNvSpPr txBox="1"/>
          <p:nvPr/>
        </p:nvSpPr>
        <p:spPr>
          <a:xfrm>
            <a:off x="6359611" y="1828475"/>
            <a:ext cx="6096000" cy="2862322"/>
          </a:xfrm>
          <a:prstGeom prst="rect">
            <a:avLst/>
          </a:prstGeom>
          <a:noFill/>
        </p:spPr>
        <p:txBody>
          <a:bodyPr wrap="square">
            <a:spAutoFit/>
          </a:bodyPr>
          <a:lstStyle/>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雙腳距離</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膝蓋距離</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0</a:t>
            </a:r>
            <a:r>
              <a:rPr lang="zh-TW" altLang="en-US" sz="1800" dirty="0">
                <a:latin typeface="標楷體" panose="03000509000000000000" pitchFamily="65" charset="-120"/>
                <a:ea typeface="標楷體" panose="03000509000000000000" pitchFamily="65" charset="-120"/>
              </a:rPr>
              <a:t>    </a:t>
            </a:r>
            <a:r>
              <a:rPr lang="zh-TW" altLang="en-US"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1</a:t>
            </a:r>
            <a:r>
              <a:rPr lang="zh-TW" altLang="en-US" sz="1800" dirty="0">
                <a:latin typeface="標楷體" panose="03000509000000000000" pitchFamily="65" charset="-120"/>
                <a:ea typeface="標楷體" panose="03000509000000000000" pitchFamily="65" charset="-120"/>
              </a:rPr>
              <a:t>    大致正確</a:t>
            </a:r>
            <a:br>
              <a:rPr lang="en-US" altLang="zh-TW" sz="1800" dirty="0">
                <a:latin typeface="標楷體" panose="03000509000000000000" pitchFamily="65" charset="-120"/>
                <a:ea typeface="標楷體" panose="03000509000000000000" pitchFamily="65" charset="-120"/>
              </a:rPr>
            </a:b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2</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把站姿誤判為過窄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3</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把膝蓋誤判為過窄</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4</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5</a:t>
            </a:r>
            <a:r>
              <a:rPr lang="zh-TW" altLang="en-US" sz="1800" dirty="0">
                <a:latin typeface="標楷體" panose="03000509000000000000" pitchFamily="65" charset="-120"/>
                <a:ea typeface="標楷體" panose="03000509000000000000" pitchFamily="65" charset="-120"/>
              </a:rPr>
              <a:t>    大致正確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標準：</a:t>
            </a:r>
            <a:r>
              <a:rPr lang="en-US" altLang="zh-TW" sz="1800" dirty="0">
                <a:latin typeface="標楷體" panose="03000509000000000000" pitchFamily="65" charset="-120"/>
                <a:ea typeface="標楷體" panose="03000509000000000000" pitchFamily="65" charset="-120"/>
              </a:rPr>
              <a:t>6</a:t>
            </a:r>
            <a:r>
              <a:rPr lang="zh-TW" altLang="en-US" sz="1800" dirty="0">
                <a:latin typeface="標楷體" panose="03000509000000000000" pitchFamily="65" charset="-120"/>
                <a:ea typeface="標楷體" panose="03000509000000000000" pitchFamily="65" charset="-120"/>
              </a:rPr>
              <a:t>    全部正確</a:t>
            </a:r>
            <a:endParaRPr lang="en-US" altLang="zh-TW" sz="18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過窄：</a:t>
            </a:r>
            <a:r>
              <a:rPr lang="en-US" altLang="zh-TW" sz="1800" dirty="0">
                <a:latin typeface="標楷體" panose="03000509000000000000" pitchFamily="65" charset="-120"/>
                <a:ea typeface="標楷體" panose="03000509000000000000" pitchFamily="65" charset="-120"/>
              </a:rPr>
              <a:t>7</a:t>
            </a:r>
            <a:r>
              <a:rPr lang="zh-TW" altLang="en-US" sz="1800" dirty="0">
                <a:latin typeface="標楷體" panose="03000509000000000000" pitchFamily="65" charset="-120"/>
                <a:ea typeface="標楷體" panose="03000509000000000000" pitchFamily="65" charset="-120"/>
              </a:rPr>
              <a:t>    </a:t>
            </a:r>
            <a:r>
              <a:rPr lang="zh-TW" altLang="en-US" sz="1800" dirty="0">
                <a:solidFill>
                  <a:srgbClr val="FF0000"/>
                </a:solidFill>
                <a:latin typeface="標楷體" panose="03000509000000000000" pitchFamily="65" charset="-120"/>
                <a:ea typeface="標楷體" panose="03000509000000000000" pitchFamily="65" charset="-120"/>
              </a:rPr>
              <a:t>把膝蓋誤判為標準</a:t>
            </a:r>
            <a:endParaRPr lang="en-US" altLang="zh-TW" sz="1800" dirty="0">
              <a:solidFill>
                <a:srgbClr val="FF0000"/>
              </a:solidFill>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_</a:t>
            </a:r>
            <a:r>
              <a:rPr lang="zh-TW" altLang="en-US" sz="1800" dirty="0">
                <a:latin typeface="標楷體" panose="03000509000000000000" pitchFamily="65" charset="-120"/>
                <a:ea typeface="標楷體" panose="03000509000000000000" pitchFamily="65" charset="-120"/>
              </a:rPr>
              <a:t>過寬：</a:t>
            </a:r>
            <a:r>
              <a:rPr lang="en-US" altLang="zh-TW" sz="1800" dirty="0">
                <a:latin typeface="標楷體" panose="03000509000000000000" pitchFamily="65" charset="-120"/>
                <a:ea typeface="標楷體" panose="03000509000000000000" pitchFamily="65" charset="-120"/>
              </a:rPr>
              <a:t>8</a:t>
            </a:r>
            <a:r>
              <a:rPr lang="zh-TW" altLang="en-US" sz="1800" dirty="0">
                <a:latin typeface="標楷體" panose="03000509000000000000" pitchFamily="65" charset="-120"/>
                <a:ea typeface="標楷體" panose="03000509000000000000" pitchFamily="65" charset="-120"/>
              </a:rPr>
              <a:t>    大致正確</a:t>
            </a:r>
          </a:p>
        </p:txBody>
      </p:sp>
    </p:spTree>
    <p:extLst>
      <p:ext uri="{BB962C8B-B14F-4D97-AF65-F5344CB8AC3E}">
        <p14:creationId xmlns:p14="http://schemas.microsoft.com/office/powerpoint/2010/main" val="345549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93C3B56-828A-C9A3-E104-F585F7E7AE9D}"/>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B4655083-2F3E-AC7B-2504-604FBA1400E4}"/>
              </a:ext>
            </a:extLst>
          </p:cNvPr>
          <p:cNvSpPr>
            <a:spLocks noGrp="1"/>
          </p:cNvSpPr>
          <p:nvPr>
            <p:ph idx="1"/>
          </p:nvPr>
        </p:nvSpPr>
        <p:spPr>
          <a:xfrm>
            <a:off x="1357184" y="1343818"/>
            <a:ext cx="3363097" cy="4351338"/>
          </a:xfrm>
        </p:spPr>
        <p:txBody>
          <a:bodyPr/>
          <a:lstStyle/>
          <a:p>
            <a:r>
              <a:rPr lang="zh-TW" altLang="en-US" dirty="0">
                <a:latin typeface="標楷體" panose="03000509000000000000" pitchFamily="65" charset="-120"/>
                <a:ea typeface="標楷體" panose="03000509000000000000" pitchFamily="65" charset="-120"/>
              </a:rPr>
              <a:t>訓練集</a:t>
            </a:r>
            <a:endParaRPr lang="en-US" altLang="zh-TW" dirty="0">
              <a:latin typeface="標楷體" panose="03000509000000000000" pitchFamily="65" charset="-120"/>
              <a:ea typeface="標楷體" panose="03000509000000000000" pitchFamily="65" charset="-120"/>
            </a:endParaRPr>
          </a:p>
        </p:txBody>
      </p:sp>
      <p:sp>
        <p:nvSpPr>
          <p:cNvPr id="4" name="內容版面配置區 2">
            <a:extLst>
              <a:ext uri="{FF2B5EF4-FFF2-40B4-BE49-F238E27FC236}">
                <a16:creationId xmlns:a16="http://schemas.microsoft.com/office/drawing/2014/main" id="{B384849D-7BF1-6627-A123-1A9CE4D9CD16}"/>
              </a:ext>
            </a:extLst>
          </p:cNvPr>
          <p:cNvSpPr txBox="1">
            <a:spLocks/>
          </p:cNvSpPr>
          <p:nvPr/>
        </p:nvSpPr>
        <p:spPr>
          <a:xfrm>
            <a:off x="6806513" y="1343818"/>
            <a:ext cx="336309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endParaRPr lang="en-US" altLang="zh-TW"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A9DBFFFE-4B39-A4F1-3918-BD9AB9D07FC6}"/>
              </a:ext>
            </a:extLst>
          </p:cNvPr>
          <p:cNvPicPr>
            <a:picLocks noChangeAspect="1"/>
          </p:cNvPicPr>
          <p:nvPr/>
        </p:nvPicPr>
        <p:blipFill>
          <a:blip r:embed="rId2"/>
          <a:stretch>
            <a:fillRect/>
          </a:stretch>
        </p:blipFill>
        <p:spPr>
          <a:xfrm>
            <a:off x="2022390" y="1939637"/>
            <a:ext cx="3564469" cy="4188627"/>
          </a:xfrm>
          <a:prstGeom prst="rect">
            <a:avLst/>
          </a:prstGeom>
        </p:spPr>
      </p:pic>
      <p:pic>
        <p:nvPicPr>
          <p:cNvPr id="8" name="圖片 7">
            <a:extLst>
              <a:ext uri="{FF2B5EF4-FFF2-40B4-BE49-F238E27FC236}">
                <a16:creationId xmlns:a16="http://schemas.microsoft.com/office/drawing/2014/main" id="{39F5B26B-279A-A298-D738-50B978E1A2F6}"/>
              </a:ext>
            </a:extLst>
          </p:cNvPr>
          <p:cNvPicPr>
            <a:picLocks noChangeAspect="1"/>
          </p:cNvPicPr>
          <p:nvPr/>
        </p:nvPicPr>
        <p:blipFill>
          <a:blip r:embed="rId3"/>
          <a:stretch>
            <a:fillRect/>
          </a:stretch>
        </p:blipFill>
        <p:spPr>
          <a:xfrm>
            <a:off x="7346680" y="1939637"/>
            <a:ext cx="3102972" cy="4188627"/>
          </a:xfrm>
          <a:prstGeom prst="rect">
            <a:avLst/>
          </a:prstGeom>
        </p:spPr>
      </p:pic>
    </p:spTree>
    <p:extLst>
      <p:ext uri="{BB962C8B-B14F-4D97-AF65-F5344CB8AC3E}">
        <p14:creationId xmlns:p14="http://schemas.microsoft.com/office/powerpoint/2010/main" val="229620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7D692C-E4F8-A5DB-B4A0-79BCC29A68EC}"/>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a:t>
            </a:r>
          </a:p>
        </p:txBody>
      </p:sp>
      <p:sp>
        <p:nvSpPr>
          <p:cNvPr id="3" name="內容版面配置區 2">
            <a:extLst>
              <a:ext uri="{FF2B5EF4-FFF2-40B4-BE49-F238E27FC236}">
                <a16:creationId xmlns:a16="http://schemas.microsoft.com/office/drawing/2014/main" id="{12CB712A-27AF-7D07-1E19-F55F442B8B3A}"/>
              </a:ext>
            </a:extLst>
          </p:cNvPr>
          <p:cNvSpPr>
            <a:spLocks noGrp="1"/>
          </p:cNvSpPr>
          <p:nvPr>
            <p:ph idx="1"/>
          </p:nvPr>
        </p:nvSpPr>
        <p:spPr>
          <a:xfrm>
            <a:off x="3769655" y="1110094"/>
            <a:ext cx="4553361" cy="4351338"/>
          </a:xfrm>
        </p:spPr>
        <p:txBody>
          <a:bodyPr/>
          <a:lstStyle/>
          <a:p>
            <a:r>
              <a:rPr lang="zh-TW" altLang="en-US" dirty="0">
                <a:latin typeface="標楷體" panose="03000509000000000000" pitchFamily="65" charset="-120"/>
                <a:ea typeface="標楷體" panose="03000509000000000000" pitchFamily="65" charset="-120"/>
              </a:rPr>
              <a:t>測試集的站姿站得太窄</a:t>
            </a:r>
          </a:p>
        </p:txBody>
      </p:sp>
      <p:pic>
        <p:nvPicPr>
          <p:cNvPr id="5" name="圖片 4">
            <a:extLst>
              <a:ext uri="{FF2B5EF4-FFF2-40B4-BE49-F238E27FC236}">
                <a16:creationId xmlns:a16="http://schemas.microsoft.com/office/drawing/2014/main" id="{E04B43A5-CC78-9E29-44D5-61F9B4B6B9B5}"/>
              </a:ext>
            </a:extLst>
          </p:cNvPr>
          <p:cNvPicPr>
            <a:picLocks noChangeAspect="1"/>
          </p:cNvPicPr>
          <p:nvPr/>
        </p:nvPicPr>
        <p:blipFill>
          <a:blip r:embed="rId2"/>
          <a:stretch>
            <a:fillRect/>
          </a:stretch>
        </p:blipFill>
        <p:spPr>
          <a:xfrm>
            <a:off x="4151316" y="1721419"/>
            <a:ext cx="3016102" cy="4093281"/>
          </a:xfrm>
          <a:prstGeom prst="rect">
            <a:avLst/>
          </a:prstGeom>
        </p:spPr>
      </p:pic>
      <p:pic>
        <p:nvPicPr>
          <p:cNvPr id="7" name="圖片 6">
            <a:extLst>
              <a:ext uri="{FF2B5EF4-FFF2-40B4-BE49-F238E27FC236}">
                <a16:creationId xmlns:a16="http://schemas.microsoft.com/office/drawing/2014/main" id="{C71C70D3-0F17-81C8-7F7B-5AAA014E084C}"/>
              </a:ext>
            </a:extLst>
          </p:cNvPr>
          <p:cNvPicPr>
            <a:picLocks noChangeAspect="1"/>
          </p:cNvPicPr>
          <p:nvPr/>
        </p:nvPicPr>
        <p:blipFill>
          <a:blip r:embed="rId3"/>
          <a:stretch>
            <a:fillRect/>
          </a:stretch>
        </p:blipFill>
        <p:spPr>
          <a:xfrm>
            <a:off x="509483" y="1721419"/>
            <a:ext cx="2826187" cy="4167649"/>
          </a:xfrm>
          <a:prstGeom prst="rect">
            <a:avLst/>
          </a:prstGeom>
        </p:spPr>
      </p:pic>
      <p:sp>
        <p:nvSpPr>
          <p:cNvPr id="8" name="內容版面配置區 2">
            <a:extLst>
              <a:ext uri="{FF2B5EF4-FFF2-40B4-BE49-F238E27FC236}">
                <a16:creationId xmlns:a16="http://schemas.microsoft.com/office/drawing/2014/main" id="{652225CF-4D43-9626-52E6-4A29E2E87A21}"/>
              </a:ext>
            </a:extLst>
          </p:cNvPr>
          <p:cNvSpPr txBox="1">
            <a:spLocks/>
          </p:cNvSpPr>
          <p:nvPr/>
        </p:nvSpPr>
        <p:spPr>
          <a:xfrm>
            <a:off x="371891"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訓練集</a:t>
            </a:r>
          </a:p>
        </p:txBody>
      </p:sp>
      <p:pic>
        <p:nvPicPr>
          <p:cNvPr id="10" name="圖片 9">
            <a:extLst>
              <a:ext uri="{FF2B5EF4-FFF2-40B4-BE49-F238E27FC236}">
                <a16:creationId xmlns:a16="http://schemas.microsoft.com/office/drawing/2014/main" id="{90148BF6-3D4B-051D-69A1-1F1C30B08086}"/>
              </a:ext>
            </a:extLst>
          </p:cNvPr>
          <p:cNvPicPr>
            <a:picLocks noChangeAspect="1"/>
          </p:cNvPicPr>
          <p:nvPr/>
        </p:nvPicPr>
        <p:blipFill>
          <a:blip r:embed="rId4"/>
          <a:stretch>
            <a:fillRect/>
          </a:stretch>
        </p:blipFill>
        <p:spPr>
          <a:xfrm>
            <a:off x="8229601" y="1721419"/>
            <a:ext cx="3723124" cy="3976015"/>
          </a:xfrm>
          <a:prstGeom prst="rect">
            <a:avLst/>
          </a:prstGeom>
        </p:spPr>
      </p:pic>
      <p:sp>
        <p:nvSpPr>
          <p:cNvPr id="11" name="內容版面配置區 2">
            <a:extLst>
              <a:ext uri="{FF2B5EF4-FFF2-40B4-BE49-F238E27FC236}">
                <a16:creationId xmlns:a16="http://schemas.microsoft.com/office/drawing/2014/main" id="{CB6E6F64-9EF5-1315-7ED5-1391B13D2269}"/>
              </a:ext>
            </a:extLst>
          </p:cNvPr>
          <p:cNvSpPr txBox="1">
            <a:spLocks/>
          </p:cNvSpPr>
          <p:nvPr/>
        </p:nvSpPr>
        <p:spPr>
          <a:xfrm>
            <a:off x="8067702" y="1110094"/>
            <a:ext cx="45533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修正後的測試集</a:t>
            </a:r>
          </a:p>
        </p:txBody>
      </p:sp>
    </p:spTree>
    <p:extLst>
      <p:ext uri="{BB962C8B-B14F-4D97-AF65-F5344CB8AC3E}">
        <p14:creationId xmlns:p14="http://schemas.microsoft.com/office/powerpoint/2010/main" val="14906092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1C8598-1464-964F-B66A-CC708F5ACC55}"/>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
        <p:nvSpPr>
          <p:cNvPr id="3" name="內容版面配置區 2">
            <a:extLst>
              <a:ext uri="{FF2B5EF4-FFF2-40B4-BE49-F238E27FC236}">
                <a16:creationId xmlns:a16="http://schemas.microsoft.com/office/drawing/2014/main" id="{EF29A720-53C8-F57B-0810-F48B3668188B}"/>
              </a:ext>
            </a:extLst>
          </p:cNvPr>
          <p:cNvSpPr>
            <a:spLocks noGrp="1"/>
          </p:cNvSpPr>
          <p:nvPr>
            <p:ph idx="1"/>
          </p:nvPr>
        </p:nvSpPr>
        <p:spPr>
          <a:xfrm>
            <a:off x="838200" y="1372544"/>
            <a:ext cx="4228070" cy="4351338"/>
          </a:xfrm>
        </p:spPr>
        <p:txBody>
          <a:bodyPr/>
          <a:lstStyle/>
          <a:p>
            <a:r>
              <a:rPr lang="zh-TW" altLang="en-US" dirty="0">
                <a:latin typeface="標楷體" panose="03000509000000000000" pitchFamily="65" charset="-120"/>
                <a:ea typeface="標楷體" panose="03000509000000000000" pitchFamily="65" charset="-120"/>
              </a:rPr>
              <a:t>訓練集</a:t>
            </a:r>
          </a:p>
        </p:txBody>
      </p:sp>
      <p:pic>
        <p:nvPicPr>
          <p:cNvPr id="5" name="圖片 4">
            <a:extLst>
              <a:ext uri="{FF2B5EF4-FFF2-40B4-BE49-F238E27FC236}">
                <a16:creationId xmlns:a16="http://schemas.microsoft.com/office/drawing/2014/main" id="{4A767A34-09D8-7CAB-59F6-899EAB6D7304}"/>
              </a:ext>
            </a:extLst>
          </p:cNvPr>
          <p:cNvPicPr>
            <a:picLocks noChangeAspect="1"/>
          </p:cNvPicPr>
          <p:nvPr/>
        </p:nvPicPr>
        <p:blipFill>
          <a:blip r:embed="rId2"/>
          <a:stretch>
            <a:fillRect/>
          </a:stretch>
        </p:blipFill>
        <p:spPr>
          <a:xfrm>
            <a:off x="1870143" y="1927654"/>
            <a:ext cx="2481109" cy="4147751"/>
          </a:xfrm>
          <a:prstGeom prst="rect">
            <a:avLst/>
          </a:prstGeom>
        </p:spPr>
      </p:pic>
      <p:sp>
        <p:nvSpPr>
          <p:cNvPr id="7" name="內容版面配置區 2">
            <a:extLst>
              <a:ext uri="{FF2B5EF4-FFF2-40B4-BE49-F238E27FC236}">
                <a16:creationId xmlns:a16="http://schemas.microsoft.com/office/drawing/2014/main" id="{F8C283E4-81F3-63C4-1FF2-157CF5085557}"/>
              </a:ext>
            </a:extLst>
          </p:cNvPr>
          <p:cNvSpPr txBox="1">
            <a:spLocks/>
          </p:cNvSpPr>
          <p:nvPr/>
        </p:nvSpPr>
        <p:spPr>
          <a:xfrm>
            <a:off x="5883876" y="1372544"/>
            <a:ext cx="422807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測試集</a:t>
            </a:r>
          </a:p>
        </p:txBody>
      </p:sp>
      <p:pic>
        <p:nvPicPr>
          <p:cNvPr id="6" name="圖片 5">
            <a:extLst>
              <a:ext uri="{FF2B5EF4-FFF2-40B4-BE49-F238E27FC236}">
                <a16:creationId xmlns:a16="http://schemas.microsoft.com/office/drawing/2014/main" id="{DA89F3AF-52DD-A6E3-2EF0-257EC52D6EC1}"/>
              </a:ext>
            </a:extLst>
          </p:cNvPr>
          <p:cNvPicPr>
            <a:picLocks noChangeAspect="1"/>
          </p:cNvPicPr>
          <p:nvPr/>
        </p:nvPicPr>
        <p:blipFill>
          <a:blip r:embed="rId3"/>
          <a:stretch>
            <a:fillRect/>
          </a:stretch>
        </p:blipFill>
        <p:spPr>
          <a:xfrm>
            <a:off x="7445105" y="1927654"/>
            <a:ext cx="2772722" cy="4147751"/>
          </a:xfrm>
          <a:prstGeom prst="rect">
            <a:avLst/>
          </a:prstGeom>
        </p:spPr>
      </p:pic>
    </p:spTree>
    <p:extLst>
      <p:ext uri="{BB962C8B-B14F-4D97-AF65-F5344CB8AC3E}">
        <p14:creationId xmlns:p14="http://schemas.microsoft.com/office/powerpoint/2010/main" val="7348688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6B25F8-39DE-1408-0DA2-A01948E8CCF1}"/>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
        <p:nvSpPr>
          <p:cNvPr id="3" name="內容版面配置區 2">
            <a:extLst>
              <a:ext uri="{FF2B5EF4-FFF2-40B4-BE49-F238E27FC236}">
                <a16:creationId xmlns:a16="http://schemas.microsoft.com/office/drawing/2014/main" id="{3EA3DE84-0A72-BBDB-E4B2-DAFDA111DB6B}"/>
              </a:ext>
            </a:extLst>
          </p:cNvPr>
          <p:cNvSpPr>
            <a:spLocks noGrp="1"/>
          </p:cNvSpPr>
          <p:nvPr>
            <p:ph idx="1"/>
          </p:nvPr>
        </p:nvSpPr>
        <p:spPr>
          <a:xfrm>
            <a:off x="335861" y="1325563"/>
            <a:ext cx="4640991" cy="5313555"/>
          </a:xfrm>
        </p:spPr>
        <p:txBody>
          <a:bodyPr>
            <a:normAutofit/>
          </a:bodyPr>
          <a:lstStyle/>
          <a:p>
            <a:r>
              <a:rPr lang="zh-TW" altLang="en-US"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過寬</a:t>
            </a:r>
            <a:r>
              <a:rPr lang="en-US" altLang="zh-TW" dirty="0">
                <a:solidFill>
                  <a:srgbClr val="FF0000"/>
                </a:solidFill>
                <a:latin typeface="標楷體" panose="03000509000000000000" pitchFamily="65" charset="-120"/>
                <a:ea typeface="標楷體" panose="03000509000000000000" pitchFamily="65" charset="-120"/>
              </a:rPr>
              <a:t>_</a:t>
            </a:r>
            <a:r>
              <a:rPr lang="zh-TW" altLang="en-US" dirty="0">
                <a:solidFill>
                  <a:srgbClr val="FF0000"/>
                </a:solidFill>
                <a:latin typeface="標楷體" panose="03000509000000000000" pitchFamily="65" charset="-120"/>
                <a:ea typeface="標楷體" panose="03000509000000000000" pitchFamily="65" charset="-120"/>
              </a:rPr>
              <a:t>過窄的膝蓋還不夠窄                       </a:t>
            </a:r>
          </a:p>
        </p:txBody>
      </p:sp>
      <p:pic>
        <p:nvPicPr>
          <p:cNvPr id="5" name="圖片 4">
            <a:extLst>
              <a:ext uri="{FF2B5EF4-FFF2-40B4-BE49-F238E27FC236}">
                <a16:creationId xmlns:a16="http://schemas.microsoft.com/office/drawing/2014/main" id="{A7124171-48B5-479F-5036-BA329A2D83C0}"/>
              </a:ext>
            </a:extLst>
          </p:cNvPr>
          <p:cNvPicPr>
            <a:picLocks noChangeAspect="1"/>
          </p:cNvPicPr>
          <p:nvPr/>
        </p:nvPicPr>
        <p:blipFill>
          <a:blip r:embed="rId2"/>
          <a:stretch>
            <a:fillRect/>
          </a:stretch>
        </p:blipFill>
        <p:spPr>
          <a:xfrm>
            <a:off x="765067" y="1865745"/>
            <a:ext cx="3070145" cy="3490713"/>
          </a:xfrm>
          <a:prstGeom prst="rect">
            <a:avLst/>
          </a:prstGeom>
        </p:spPr>
      </p:pic>
      <p:sp>
        <p:nvSpPr>
          <p:cNvPr id="6" name="內容版面配置區 2">
            <a:extLst>
              <a:ext uri="{FF2B5EF4-FFF2-40B4-BE49-F238E27FC236}">
                <a16:creationId xmlns:a16="http://schemas.microsoft.com/office/drawing/2014/main" id="{5FCF2795-909F-AEF0-8F60-749E0208367A}"/>
              </a:ext>
            </a:extLst>
          </p:cNvPr>
          <p:cNvSpPr txBox="1">
            <a:spLocks/>
          </p:cNvSpPr>
          <p:nvPr/>
        </p:nvSpPr>
        <p:spPr>
          <a:xfrm>
            <a:off x="4366291" y="1253331"/>
            <a:ext cx="412921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pic>
        <p:nvPicPr>
          <p:cNvPr id="8" name="圖片 7">
            <a:extLst>
              <a:ext uri="{FF2B5EF4-FFF2-40B4-BE49-F238E27FC236}">
                <a16:creationId xmlns:a16="http://schemas.microsoft.com/office/drawing/2014/main" id="{AED9339E-E001-3CE8-68EA-E9375C5F5B7C}"/>
              </a:ext>
            </a:extLst>
          </p:cNvPr>
          <p:cNvPicPr>
            <a:picLocks noChangeAspect="1"/>
          </p:cNvPicPr>
          <p:nvPr/>
        </p:nvPicPr>
        <p:blipFill>
          <a:blip r:embed="rId3"/>
          <a:stretch>
            <a:fillRect/>
          </a:stretch>
        </p:blipFill>
        <p:spPr>
          <a:xfrm>
            <a:off x="4613208" y="1865745"/>
            <a:ext cx="2555488" cy="3561236"/>
          </a:xfrm>
          <a:prstGeom prst="rect">
            <a:avLst/>
          </a:prstGeom>
        </p:spPr>
      </p:pic>
      <p:pic>
        <p:nvPicPr>
          <p:cNvPr id="9" name="圖片 8">
            <a:extLst>
              <a:ext uri="{FF2B5EF4-FFF2-40B4-BE49-F238E27FC236}">
                <a16:creationId xmlns:a16="http://schemas.microsoft.com/office/drawing/2014/main" id="{39B5E620-72FA-428C-8AE3-75674B9353EC}"/>
              </a:ext>
            </a:extLst>
          </p:cNvPr>
          <p:cNvPicPr>
            <a:picLocks noChangeAspect="1"/>
          </p:cNvPicPr>
          <p:nvPr/>
        </p:nvPicPr>
        <p:blipFill>
          <a:blip r:embed="rId4"/>
          <a:stretch>
            <a:fillRect/>
          </a:stretch>
        </p:blipFill>
        <p:spPr>
          <a:xfrm>
            <a:off x="8533534" y="1764145"/>
            <a:ext cx="2782239" cy="4105564"/>
          </a:xfrm>
          <a:prstGeom prst="rect">
            <a:avLst/>
          </a:prstGeom>
        </p:spPr>
      </p:pic>
      <p:sp>
        <p:nvSpPr>
          <p:cNvPr id="10" name="內容版面配置區 2">
            <a:extLst>
              <a:ext uri="{FF2B5EF4-FFF2-40B4-BE49-F238E27FC236}">
                <a16:creationId xmlns:a16="http://schemas.microsoft.com/office/drawing/2014/main" id="{6A6FB19A-039E-C42B-3729-C0B556CAEB83}"/>
              </a:ext>
            </a:extLst>
          </p:cNvPr>
          <p:cNvSpPr txBox="1">
            <a:spLocks/>
          </p:cNvSpPr>
          <p:nvPr/>
        </p:nvSpPr>
        <p:spPr>
          <a:xfrm>
            <a:off x="7703127" y="1253331"/>
            <a:ext cx="491033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修正後的過寬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過窄訓練集                       </a:t>
            </a:r>
          </a:p>
        </p:txBody>
      </p:sp>
    </p:spTree>
    <p:extLst>
      <p:ext uri="{BB962C8B-B14F-4D97-AF65-F5344CB8AC3E}">
        <p14:creationId xmlns:p14="http://schemas.microsoft.com/office/powerpoint/2010/main" val="2126318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BB9708-3A12-DB50-720E-1D5F0E53617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修正後的資料集數量</a:t>
            </a:r>
          </a:p>
        </p:txBody>
      </p:sp>
      <p:sp>
        <p:nvSpPr>
          <p:cNvPr id="3" name="內容版面配置區 2">
            <a:extLst>
              <a:ext uri="{FF2B5EF4-FFF2-40B4-BE49-F238E27FC236}">
                <a16:creationId xmlns:a16="http://schemas.microsoft.com/office/drawing/2014/main" id="{0DAAEE57-CA9C-EACD-9F82-02DC701109AF}"/>
              </a:ext>
            </a:extLst>
          </p:cNvPr>
          <p:cNvSpPr>
            <a:spLocks noGrp="1"/>
          </p:cNvSpPr>
          <p:nvPr>
            <p:ph idx="1"/>
          </p:nvPr>
        </p:nvSpPr>
        <p:spPr>
          <a:xfrm>
            <a:off x="838200" y="1690688"/>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10399</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4215</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3365</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4543</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4330</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4048</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3811</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2293</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dirty="0">
                <a:latin typeface="標楷體" panose="03000509000000000000" pitchFamily="65" charset="-120"/>
                <a:ea typeface="標楷體" panose="03000509000000000000" pitchFamily="65" charset="-120"/>
              </a:rPr>
              <a:t>2311</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84434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2"/>
          <a:stretch>
            <a:fillRect/>
          </a:stretch>
        </p:blipFill>
        <p:spPr>
          <a:xfrm>
            <a:off x="3268680" y="3701357"/>
            <a:ext cx="5654640" cy="3041695"/>
          </a:xfrm>
          <a:prstGeom prst="rect">
            <a:avLst/>
          </a:prstGeom>
        </p:spPr>
      </p:pic>
      <p:pic>
        <p:nvPicPr>
          <p:cNvPr id="4" name="圖片 3">
            <a:extLst>
              <a:ext uri="{FF2B5EF4-FFF2-40B4-BE49-F238E27FC236}">
                <a16:creationId xmlns:a16="http://schemas.microsoft.com/office/drawing/2014/main" id="{32552A78-00FA-27D1-024C-7389C4A0C526}"/>
              </a:ext>
            </a:extLst>
          </p:cNvPr>
          <p:cNvPicPr>
            <a:picLocks noChangeAspect="1"/>
          </p:cNvPicPr>
          <p:nvPr/>
        </p:nvPicPr>
        <p:blipFill>
          <a:blip r:embed="rId3"/>
          <a:stretch>
            <a:fillRect/>
          </a:stretch>
        </p:blipFill>
        <p:spPr>
          <a:xfrm>
            <a:off x="1902691" y="1533540"/>
            <a:ext cx="8959860" cy="1623103"/>
          </a:xfrm>
          <a:prstGeom prst="rect">
            <a:avLst/>
          </a:prstGeom>
        </p:spPr>
      </p:pic>
    </p:spTree>
    <p:extLst>
      <p:ext uri="{BB962C8B-B14F-4D97-AF65-F5344CB8AC3E}">
        <p14:creationId xmlns:p14="http://schemas.microsoft.com/office/powerpoint/2010/main" val="3141492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059A4B64-44D4-479B-A821-AB6C82D1EB84}"/>
              </a:ext>
            </a:extLst>
          </p:cNvPr>
          <p:cNvPicPr>
            <a:picLocks noChangeAspect="1"/>
          </p:cNvPicPr>
          <p:nvPr/>
        </p:nvPicPr>
        <p:blipFill>
          <a:blip r:embed="rId2"/>
          <a:stretch>
            <a:fillRect/>
          </a:stretch>
        </p:blipFill>
        <p:spPr>
          <a:xfrm>
            <a:off x="3251198" y="989602"/>
            <a:ext cx="7895325" cy="1325563"/>
          </a:xfrm>
          <a:prstGeom prst="rect">
            <a:avLst/>
          </a:prstGeom>
        </p:spPr>
      </p:pic>
      <p:pic>
        <p:nvPicPr>
          <p:cNvPr id="8" name="圖片 7">
            <a:extLst>
              <a:ext uri="{FF2B5EF4-FFF2-40B4-BE49-F238E27FC236}">
                <a16:creationId xmlns:a16="http://schemas.microsoft.com/office/drawing/2014/main" id="{28041EA1-EBBE-8CCC-834E-2E609FBE003D}"/>
              </a:ext>
            </a:extLst>
          </p:cNvPr>
          <p:cNvPicPr>
            <a:picLocks noChangeAspect="1"/>
          </p:cNvPicPr>
          <p:nvPr/>
        </p:nvPicPr>
        <p:blipFill>
          <a:blip r:embed="rId3"/>
          <a:stretch>
            <a:fillRect/>
          </a:stretch>
        </p:blipFill>
        <p:spPr>
          <a:xfrm>
            <a:off x="3251198" y="2911111"/>
            <a:ext cx="7832481" cy="3554344"/>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3"/>
          <a:stretch>
            <a:fillRect/>
          </a:stretch>
        </p:blipFill>
        <p:spPr>
          <a:xfrm>
            <a:off x="838200" y="4052928"/>
            <a:ext cx="7118416" cy="1084711"/>
          </a:xfrm>
          <a:prstGeom prst="rect">
            <a:avLst/>
          </a:prstGeom>
        </p:spPr>
      </p:pic>
      <p:pic>
        <p:nvPicPr>
          <p:cNvPr id="7" name="圖片 6">
            <a:extLst>
              <a:ext uri="{FF2B5EF4-FFF2-40B4-BE49-F238E27FC236}">
                <a16:creationId xmlns:a16="http://schemas.microsoft.com/office/drawing/2014/main" id="{45627477-2B0B-97EF-C79D-D83B0BA630A4}"/>
              </a:ext>
            </a:extLst>
          </p:cNvPr>
          <p:cNvPicPr>
            <a:picLocks noChangeAspect="1"/>
          </p:cNvPicPr>
          <p:nvPr/>
        </p:nvPicPr>
        <p:blipFill>
          <a:blip r:embed="rId4"/>
          <a:stretch>
            <a:fillRect/>
          </a:stretch>
        </p:blipFill>
        <p:spPr>
          <a:xfrm>
            <a:off x="838200" y="5973040"/>
            <a:ext cx="7330095" cy="628856"/>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5" name="圖片 4">
            <a:extLst>
              <a:ext uri="{FF2B5EF4-FFF2-40B4-BE49-F238E27FC236}">
                <a16:creationId xmlns:a16="http://schemas.microsoft.com/office/drawing/2014/main" id="{AC8D5FD6-DF4C-ACF3-F3AE-204DCE0EFB0C}"/>
              </a:ext>
            </a:extLst>
          </p:cNvPr>
          <p:cNvPicPr>
            <a:picLocks noChangeAspect="1"/>
          </p:cNvPicPr>
          <p:nvPr/>
        </p:nvPicPr>
        <p:blipFill>
          <a:blip r:embed="rId2"/>
          <a:stretch>
            <a:fillRect/>
          </a:stretch>
        </p:blipFill>
        <p:spPr>
          <a:xfrm>
            <a:off x="2541672" y="2528800"/>
            <a:ext cx="7108656" cy="4029011"/>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5" name="圖片 4">
            <a:extLst>
              <a:ext uri="{FF2B5EF4-FFF2-40B4-BE49-F238E27FC236}">
                <a16:creationId xmlns:a16="http://schemas.microsoft.com/office/drawing/2014/main" id="{367C4B5B-9549-8C9C-7942-2B1409081140}"/>
              </a:ext>
            </a:extLst>
          </p:cNvPr>
          <p:cNvPicPr>
            <a:picLocks noChangeAspect="1"/>
          </p:cNvPicPr>
          <p:nvPr/>
        </p:nvPicPr>
        <p:blipFill>
          <a:blip r:embed="rId2"/>
          <a:stretch>
            <a:fillRect/>
          </a:stretch>
        </p:blipFill>
        <p:spPr>
          <a:xfrm>
            <a:off x="2681005" y="2958161"/>
            <a:ext cx="6829990" cy="3353739"/>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51C01B-D70A-8D1D-FF29-3281A20D4D3A}"/>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56306CDE-0443-1695-C034-894CAF9FBAEB}"/>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E916531F-2D31-0C4C-FD6F-214E30177092}"/>
              </a:ext>
            </a:extLst>
          </p:cNvPr>
          <p:cNvPicPr>
            <a:picLocks noChangeAspect="1"/>
          </p:cNvPicPr>
          <p:nvPr/>
        </p:nvPicPr>
        <p:blipFill>
          <a:blip r:embed="rId2"/>
          <a:stretch>
            <a:fillRect/>
          </a:stretch>
        </p:blipFill>
        <p:spPr>
          <a:xfrm>
            <a:off x="1810055" y="1440873"/>
            <a:ext cx="8571890" cy="5241224"/>
          </a:xfrm>
          <a:prstGeom prst="rect">
            <a:avLst/>
          </a:prstGeom>
        </p:spPr>
      </p:pic>
    </p:spTree>
    <p:extLst>
      <p:ext uri="{BB962C8B-B14F-4D97-AF65-F5344CB8AC3E}">
        <p14:creationId xmlns:p14="http://schemas.microsoft.com/office/powerpoint/2010/main" val="2244029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234</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446612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E61DA7-99D0-BB8B-3E60-EBBBCC919FF6}"/>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測試結果</a:t>
            </a:r>
          </a:p>
        </p:txBody>
      </p:sp>
      <p:pic>
        <p:nvPicPr>
          <p:cNvPr id="5" name="圖片 4">
            <a:extLst>
              <a:ext uri="{FF2B5EF4-FFF2-40B4-BE49-F238E27FC236}">
                <a16:creationId xmlns:a16="http://schemas.microsoft.com/office/drawing/2014/main" id="{4E2185C7-E11E-E4D0-C654-258CBBED7BC0}"/>
              </a:ext>
            </a:extLst>
          </p:cNvPr>
          <p:cNvPicPr>
            <a:picLocks noChangeAspect="1"/>
          </p:cNvPicPr>
          <p:nvPr/>
        </p:nvPicPr>
        <p:blipFill>
          <a:blip r:embed="rId2"/>
          <a:stretch>
            <a:fillRect/>
          </a:stretch>
        </p:blipFill>
        <p:spPr>
          <a:xfrm>
            <a:off x="2847020" y="1036224"/>
            <a:ext cx="6497960" cy="5803521"/>
          </a:xfrm>
          <a:prstGeom prst="rect">
            <a:avLst/>
          </a:prstGeom>
        </p:spPr>
      </p:pic>
    </p:spTree>
    <p:extLst>
      <p:ext uri="{BB962C8B-B14F-4D97-AF65-F5344CB8AC3E}">
        <p14:creationId xmlns:p14="http://schemas.microsoft.com/office/powerpoint/2010/main" val="1116154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B8DC7DE-0385-93B3-0AAE-2EEED13A9CE7}"/>
              </a:ext>
            </a:extLst>
          </p:cNvPr>
          <p:cNvSpPr>
            <a:spLocks noGrp="1"/>
          </p:cNvSpPr>
          <p:nvPr>
            <p:ph idx="1"/>
          </p:nvPr>
        </p:nvSpPr>
        <p:spPr>
          <a:xfrm>
            <a:off x="631536" y="501434"/>
            <a:ext cx="10928927" cy="6010708"/>
          </a:xfrm>
        </p:spPr>
        <p:txBody>
          <a:bodyPr>
            <a:normAutofit/>
          </a:bodyPr>
          <a:lstStyle/>
          <a:p>
            <a:r>
              <a:rPr lang="zh-TW" altLang="en-US" dirty="0">
                <a:latin typeface="標楷體" panose="03000509000000000000" pitchFamily="65" charset="-120"/>
                <a:ea typeface="標楷體" panose="03000509000000000000" pitchFamily="65" charset="-120"/>
              </a:rPr>
              <a:t>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函數中，</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是用來指定計算的軸。在多維數組中，我們可以指定 </a:t>
            </a:r>
            <a:r>
              <a:rPr lang="en-US" altLang="zh-TW" dirty="0">
                <a:latin typeface="標楷體" panose="03000509000000000000" pitchFamily="65" charset="-120"/>
                <a:ea typeface="標楷體" panose="03000509000000000000" pitchFamily="65" charset="-120"/>
              </a:rPr>
              <a:t>axis </a:t>
            </a:r>
            <a:r>
              <a:rPr lang="zh-TW" altLang="en-US" dirty="0">
                <a:latin typeface="標楷體" panose="03000509000000000000" pitchFamily="65" charset="-120"/>
                <a:ea typeface="標楷體" panose="03000509000000000000" pitchFamily="65" charset="-120"/>
              </a:rPr>
              <a:t>的值來指定計算的方向。當 </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時，表示在最後一個維度上進行計算。</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在這裡，你使用 </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model.predict</a:t>
            </a:r>
            <a:r>
              <a:rPr lang="en-US" altLang="zh-TW" dirty="0">
                <a:latin typeface="標楷體" panose="03000509000000000000" pitchFamily="65" charset="-120"/>
                <a:ea typeface="標楷體" panose="03000509000000000000" pitchFamily="65" charset="-120"/>
              </a:rPr>
              <a:t>(</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axis=-1) </a:t>
            </a:r>
            <a:r>
              <a:rPr lang="zh-TW" altLang="en-US" dirty="0">
                <a:latin typeface="標楷體" panose="03000509000000000000" pitchFamily="65" charset="-120"/>
                <a:ea typeface="標楷體" panose="03000509000000000000" pitchFamily="65" charset="-120"/>
              </a:rPr>
              <a:t>獲取了模型在 </a:t>
            </a:r>
            <a:r>
              <a:rPr lang="en-US" altLang="zh-TW" dirty="0" err="1">
                <a:latin typeface="標楷體" panose="03000509000000000000" pitchFamily="65" charset="-120"/>
                <a:ea typeface="標楷體" panose="03000509000000000000" pitchFamily="65" charset="-120"/>
              </a:rPr>
              <a:t>Standard_Standard_Test</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測試集上的預測結果。這表示對於每個樣本，模型會輸出一個長度為類別數量的向量，該向量中包含各個類別的概率。</a:t>
            </a:r>
            <a:r>
              <a:rPr lang="en-US" altLang="zh-TW" dirty="0" err="1">
                <a:latin typeface="標楷體" panose="03000509000000000000" pitchFamily="65" charset="-120"/>
                <a:ea typeface="標楷體" panose="03000509000000000000" pitchFamily="65" charset="-120"/>
              </a:rPr>
              <a:t>np.argmax</a:t>
            </a:r>
            <a:r>
              <a:rPr lang="en-US" altLang="zh-TW" dirty="0">
                <a:latin typeface="標楷體" panose="03000509000000000000" pitchFamily="65" charset="-120"/>
                <a:ea typeface="標楷體" panose="03000509000000000000" pitchFamily="65" charset="-120"/>
              </a:rPr>
              <a:t> </a:t>
            </a:r>
            <a:r>
              <a:rPr lang="zh-TW" altLang="en-US" dirty="0">
                <a:latin typeface="標楷體" panose="03000509000000000000" pitchFamily="65" charset="-120"/>
                <a:ea typeface="標楷體" panose="03000509000000000000" pitchFamily="65" charset="-120"/>
              </a:rPr>
              <a:t>函數會返回該向量中最大值的索引，即模型預測的類別標籤。</a:t>
            </a:r>
          </a:p>
          <a:p>
            <a:endParaRPr lang="zh-TW" altLang="en-US"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同樣地，</a:t>
            </a:r>
            <a:r>
              <a:rPr lang="en-US" altLang="zh-TW" dirty="0">
                <a:latin typeface="標楷體" panose="03000509000000000000" pitchFamily="65" charset="-120"/>
                <a:ea typeface="標楷體" panose="03000509000000000000" pitchFamily="65" charset="-120"/>
              </a:rPr>
              <a:t>axis=-1 </a:t>
            </a:r>
            <a:r>
              <a:rPr lang="zh-TW" altLang="en-US" dirty="0">
                <a:latin typeface="標楷體" panose="03000509000000000000" pitchFamily="65" charset="-120"/>
                <a:ea typeface="標楷體" panose="03000509000000000000" pitchFamily="65" charset="-120"/>
              </a:rPr>
              <a:t>在多維數組中也常用於表示沿著最後一個維度的方向進行計算，例如求和、取最大值等操作。這對於多維數組的運算很方便，可以減少很多額外的程式碼。</a:t>
            </a:r>
          </a:p>
        </p:txBody>
      </p:sp>
    </p:spTree>
    <p:extLst>
      <p:ext uri="{BB962C8B-B14F-4D97-AF65-F5344CB8AC3E}">
        <p14:creationId xmlns:p14="http://schemas.microsoft.com/office/powerpoint/2010/main" val="1202790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613FF8-371E-5C5D-28DA-F5CFE4EA0A82}"/>
              </a:ext>
            </a:extLst>
          </p:cNvPr>
          <p:cNvSpPr>
            <a:spLocks noGrp="1"/>
          </p:cNvSpPr>
          <p:nvPr>
            <p:ph type="title"/>
          </p:nvPr>
        </p:nvSpPr>
        <p:spPr>
          <a:xfrm>
            <a:off x="838200" y="18255"/>
            <a:ext cx="10515600" cy="1325563"/>
          </a:xfrm>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2FFCF184-F668-C9A2-6002-18F07C8234AE}"/>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10114013-16F9-98AB-B1D9-3C1D3750CCD8}"/>
              </a:ext>
            </a:extLst>
          </p:cNvPr>
          <p:cNvPicPr>
            <a:picLocks noChangeAspect="1"/>
          </p:cNvPicPr>
          <p:nvPr/>
        </p:nvPicPr>
        <p:blipFill>
          <a:blip r:embed="rId2"/>
          <a:stretch>
            <a:fillRect/>
          </a:stretch>
        </p:blipFill>
        <p:spPr>
          <a:xfrm>
            <a:off x="2985909" y="1071418"/>
            <a:ext cx="6220182" cy="5786582"/>
          </a:xfrm>
          <a:prstGeom prst="rect">
            <a:avLst/>
          </a:prstGeom>
        </p:spPr>
      </p:pic>
    </p:spTree>
    <p:extLst>
      <p:ext uri="{BB962C8B-B14F-4D97-AF65-F5344CB8AC3E}">
        <p14:creationId xmlns:p14="http://schemas.microsoft.com/office/powerpoint/2010/main" val="8955773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2850E8-BDDC-5EFD-BA94-29608C8B337B}"/>
              </a:ext>
            </a:extLst>
          </p:cNvPr>
          <p:cNvSpPr>
            <a:spLocks noGrp="1"/>
          </p:cNvSpPr>
          <p:nvPr>
            <p:ph type="title"/>
          </p:nvPr>
        </p:nvSpPr>
        <p:spPr>
          <a:xfrm>
            <a:off x="838200" y="94187"/>
            <a:ext cx="10515600" cy="1325563"/>
          </a:xfrm>
        </p:spPr>
        <p:txBody>
          <a:bodyPr/>
          <a:lstStyle/>
          <a:p>
            <a:pPr algn="ctr"/>
            <a:r>
              <a:rPr lang="zh-TW" altLang="en-US" dirty="0">
                <a:latin typeface="標楷體" panose="03000509000000000000" pitchFamily="65" charset="-120"/>
                <a:ea typeface="標楷體" panose="03000509000000000000" pitchFamily="65" charset="-120"/>
              </a:rPr>
              <a:t>獨立測試集的部分</a:t>
            </a:r>
          </a:p>
        </p:txBody>
      </p:sp>
      <p:sp>
        <p:nvSpPr>
          <p:cNvPr id="3" name="內容版面配置區 2">
            <a:extLst>
              <a:ext uri="{FF2B5EF4-FFF2-40B4-BE49-F238E27FC236}">
                <a16:creationId xmlns:a16="http://schemas.microsoft.com/office/drawing/2014/main" id="{4F88E85F-87D6-7F26-E5CD-E3C3A741C5FC}"/>
              </a:ext>
            </a:extLst>
          </p:cNvPr>
          <p:cNvSpPr>
            <a:spLocks noGrp="1"/>
          </p:cNvSpPr>
          <p:nvPr>
            <p:ph idx="1"/>
          </p:nvPr>
        </p:nvSpPr>
        <p:spPr>
          <a:xfrm>
            <a:off x="838200" y="1502353"/>
            <a:ext cx="10515600" cy="4351338"/>
          </a:xfrm>
        </p:spPr>
        <p:txBody>
          <a:bodyPr/>
          <a:lstStyle/>
          <a:p>
            <a:pPr marL="0" indent="0" algn="ctr">
              <a:buNone/>
            </a:pPr>
            <a:r>
              <a:rPr lang="zh-TW" altLang="en-US" dirty="0">
                <a:latin typeface="標楷體" panose="03000509000000000000" pitchFamily="65" charset="-120"/>
                <a:ea typeface="標楷體" panose="03000509000000000000" pitchFamily="65" charset="-120"/>
              </a:rPr>
              <a:t>將測試集的標準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標準換成網路上的影片</a:t>
            </a:r>
            <a:endParaRPr lang="zh-TW" altLang="en-US" dirty="0"/>
          </a:p>
        </p:txBody>
      </p:sp>
      <p:pic>
        <p:nvPicPr>
          <p:cNvPr id="4" name="圖片 3">
            <a:extLst>
              <a:ext uri="{FF2B5EF4-FFF2-40B4-BE49-F238E27FC236}">
                <a16:creationId xmlns:a16="http://schemas.microsoft.com/office/drawing/2014/main" id="{982FC69F-C5CA-694C-017D-AAE1C46170E3}"/>
              </a:ext>
            </a:extLst>
          </p:cNvPr>
          <p:cNvPicPr>
            <a:picLocks noChangeAspect="1"/>
          </p:cNvPicPr>
          <p:nvPr/>
        </p:nvPicPr>
        <p:blipFill>
          <a:blip r:embed="rId2"/>
          <a:stretch>
            <a:fillRect/>
          </a:stretch>
        </p:blipFill>
        <p:spPr>
          <a:xfrm>
            <a:off x="3713570" y="2142836"/>
            <a:ext cx="4764860" cy="4436249"/>
          </a:xfrm>
          <a:prstGeom prst="rect">
            <a:avLst/>
          </a:prstGeom>
        </p:spPr>
      </p:pic>
    </p:spTree>
    <p:extLst>
      <p:ext uri="{BB962C8B-B14F-4D97-AF65-F5344CB8AC3E}">
        <p14:creationId xmlns:p14="http://schemas.microsoft.com/office/powerpoint/2010/main" val="3723283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619A1-A5DD-5A51-D471-D5686E5265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更新後的測試集</a:t>
            </a:r>
          </a:p>
        </p:txBody>
      </p:sp>
      <p:sp>
        <p:nvSpPr>
          <p:cNvPr id="5" name="內容版面配置區 2">
            <a:extLst>
              <a:ext uri="{FF2B5EF4-FFF2-40B4-BE49-F238E27FC236}">
                <a16:creationId xmlns:a16="http://schemas.microsoft.com/office/drawing/2014/main" id="{80599FDC-6C5F-DA8F-8252-324AE297E985}"/>
              </a:ext>
            </a:extLst>
          </p:cNvPr>
          <p:cNvSpPr>
            <a:spLocks noGrp="1"/>
          </p:cNvSpPr>
          <p:nvPr>
            <p:ph idx="1"/>
          </p:nvPr>
        </p:nvSpPr>
        <p:spPr>
          <a:xfrm>
            <a:off x="838200" y="1825625"/>
            <a:ext cx="10515600" cy="4351338"/>
          </a:xfrm>
        </p:spPr>
        <p:txBody>
          <a:bodyPr>
            <a:normAutofit fontScale="92500" lnSpcReduction="10000"/>
          </a:bodyPr>
          <a:lstStyle/>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雙腳距離</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膝蓋距離</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207</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251</a:t>
            </a:r>
            <a:br>
              <a:rPr lang="en-US" altLang="zh-TW" sz="2800" dirty="0">
                <a:latin typeface="標楷體" panose="03000509000000000000" pitchFamily="65" charset="-120"/>
                <a:ea typeface="標楷體" panose="03000509000000000000" pitchFamily="65" charset="-120"/>
              </a:rPr>
            </a:br>
            <a:r>
              <a:rPr lang="zh-TW" altLang="en-US" sz="2800" dirty="0">
                <a:latin typeface="標楷體" panose="03000509000000000000" pitchFamily="65" charset="-120"/>
                <a:ea typeface="標楷體" panose="03000509000000000000" pitchFamily="65" charset="-120"/>
              </a:rPr>
              <a:t>標準</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205</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202</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dirty="0">
                <a:latin typeface="標楷體" panose="03000509000000000000" pitchFamily="65" charset="-120"/>
                <a:ea typeface="標楷體" panose="03000509000000000000" pitchFamily="65" charset="-120"/>
              </a:rPr>
              <a:t>161</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176</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標準：</a:t>
            </a:r>
            <a:r>
              <a:rPr lang="en-US" altLang="zh-TW" dirty="0">
                <a:latin typeface="標楷體" panose="03000509000000000000" pitchFamily="65" charset="-120"/>
                <a:ea typeface="標楷體" panose="03000509000000000000" pitchFamily="65" charset="-120"/>
              </a:rPr>
              <a:t>170</a:t>
            </a:r>
            <a:endParaRPr lang="en-US" altLang="zh-TW" sz="2800" dirty="0">
              <a:latin typeface="標楷體" panose="03000509000000000000" pitchFamily="65" charset="-120"/>
              <a:ea typeface="標楷體" panose="03000509000000000000" pitchFamily="65" charset="-120"/>
            </a:endParaRP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過窄：</a:t>
            </a:r>
            <a:r>
              <a:rPr lang="en-US" altLang="zh-TW" sz="2800" dirty="0">
                <a:latin typeface="標楷體" panose="03000509000000000000" pitchFamily="65" charset="-120"/>
                <a:ea typeface="標楷體" panose="03000509000000000000" pitchFamily="65" charset="-120"/>
              </a:rPr>
              <a:t>157</a:t>
            </a:r>
          </a:p>
          <a:p>
            <a:pPr marL="0" indent="0" algn="ctr">
              <a:buFont typeface="Arial" panose="020B0604020202020204" pitchFamily="34" charset="0"/>
              <a:buNone/>
            </a:pP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_</a:t>
            </a:r>
            <a:r>
              <a:rPr lang="zh-TW" altLang="en-US" sz="2800" dirty="0">
                <a:latin typeface="標楷體" panose="03000509000000000000" pitchFamily="65" charset="-120"/>
                <a:ea typeface="標楷體" panose="03000509000000000000" pitchFamily="65" charset="-120"/>
              </a:rPr>
              <a:t>過寬：</a:t>
            </a:r>
            <a:r>
              <a:rPr lang="en-US" altLang="zh-TW" sz="2800" dirty="0">
                <a:latin typeface="標楷體" panose="03000509000000000000" pitchFamily="65" charset="-120"/>
                <a:ea typeface="標楷體" panose="03000509000000000000" pitchFamily="65" charset="-120"/>
              </a:rPr>
              <a:t>150</a:t>
            </a:r>
            <a:endParaRPr lang="zh-TW" altLang="en-US" sz="2800"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2628244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8CE639-7A56-46F6-694B-1635584EDE0F}"/>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555931D8-3E52-72CA-8D06-2CB59AE97CD7}"/>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A172C2F2-776C-128C-9FE9-E9F7CF5DBA6B}"/>
              </a:ext>
            </a:extLst>
          </p:cNvPr>
          <p:cNvPicPr>
            <a:picLocks noChangeAspect="1"/>
          </p:cNvPicPr>
          <p:nvPr/>
        </p:nvPicPr>
        <p:blipFill>
          <a:blip r:embed="rId2"/>
          <a:stretch>
            <a:fillRect/>
          </a:stretch>
        </p:blipFill>
        <p:spPr>
          <a:xfrm>
            <a:off x="838200" y="1468581"/>
            <a:ext cx="6080862" cy="5250605"/>
          </a:xfrm>
          <a:prstGeom prst="rect">
            <a:avLst/>
          </a:prstGeom>
        </p:spPr>
      </p:pic>
      <p:pic>
        <p:nvPicPr>
          <p:cNvPr id="7" name="圖片 6">
            <a:extLst>
              <a:ext uri="{FF2B5EF4-FFF2-40B4-BE49-F238E27FC236}">
                <a16:creationId xmlns:a16="http://schemas.microsoft.com/office/drawing/2014/main" id="{C4FAE577-6DCF-1087-B961-8AB361B95437}"/>
              </a:ext>
            </a:extLst>
          </p:cNvPr>
          <p:cNvPicPr>
            <a:picLocks noChangeAspect="1"/>
          </p:cNvPicPr>
          <p:nvPr/>
        </p:nvPicPr>
        <p:blipFill>
          <a:blip r:embed="rId3"/>
          <a:stretch>
            <a:fillRect/>
          </a:stretch>
        </p:blipFill>
        <p:spPr>
          <a:xfrm>
            <a:off x="7178344" y="4053929"/>
            <a:ext cx="4744112" cy="1486107"/>
          </a:xfrm>
          <a:prstGeom prst="rect">
            <a:avLst/>
          </a:prstGeom>
        </p:spPr>
      </p:pic>
    </p:spTree>
    <p:extLst>
      <p:ext uri="{BB962C8B-B14F-4D97-AF65-F5344CB8AC3E}">
        <p14:creationId xmlns:p14="http://schemas.microsoft.com/office/powerpoint/2010/main" val="9261397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EB3F74-3E9E-B6E2-6B90-D999D65BE04D}"/>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比對</a:t>
            </a:r>
          </a:p>
        </p:txBody>
      </p:sp>
      <p:sp>
        <p:nvSpPr>
          <p:cNvPr id="3" name="內容版面配置區 2">
            <a:extLst>
              <a:ext uri="{FF2B5EF4-FFF2-40B4-BE49-F238E27FC236}">
                <a16:creationId xmlns:a16="http://schemas.microsoft.com/office/drawing/2014/main" id="{16E49D4A-DD6D-DA4B-06DB-6D13BE74EDE3}"/>
              </a:ext>
            </a:extLst>
          </p:cNvPr>
          <p:cNvSpPr>
            <a:spLocks noGrp="1"/>
          </p:cNvSpPr>
          <p:nvPr>
            <p:ph idx="1"/>
          </p:nvPr>
        </p:nvSpPr>
        <p:spPr>
          <a:xfrm>
            <a:off x="2075874" y="1825624"/>
            <a:ext cx="10515600" cy="4351338"/>
          </a:xfrm>
        </p:spPr>
        <p:txBody>
          <a:bodyPr/>
          <a:lstStyle/>
          <a:p>
            <a:pPr marL="0" indent="0">
              <a:buNone/>
            </a:pPr>
            <a:r>
              <a:rPr lang="zh-TW" altLang="en-US" dirty="0">
                <a:latin typeface="標楷體" panose="03000509000000000000" pitchFamily="65" charset="-120"/>
                <a:ea typeface="標楷體" panose="03000509000000000000" pitchFamily="65" charset="-120"/>
              </a:rPr>
              <a:t>     上周                        本周</a:t>
            </a:r>
          </a:p>
        </p:txBody>
      </p:sp>
      <p:pic>
        <p:nvPicPr>
          <p:cNvPr id="5" name="圖片 4">
            <a:extLst>
              <a:ext uri="{FF2B5EF4-FFF2-40B4-BE49-F238E27FC236}">
                <a16:creationId xmlns:a16="http://schemas.microsoft.com/office/drawing/2014/main" id="{21BFBD80-D43E-4374-08B5-2C882EEC75C7}"/>
              </a:ext>
            </a:extLst>
          </p:cNvPr>
          <p:cNvPicPr>
            <a:picLocks noChangeAspect="1"/>
          </p:cNvPicPr>
          <p:nvPr/>
        </p:nvPicPr>
        <p:blipFill>
          <a:blip r:embed="rId2"/>
          <a:stretch>
            <a:fillRect/>
          </a:stretch>
        </p:blipFill>
        <p:spPr>
          <a:xfrm>
            <a:off x="6419322" y="2804953"/>
            <a:ext cx="5169511" cy="2176636"/>
          </a:xfrm>
          <a:prstGeom prst="rect">
            <a:avLst/>
          </a:prstGeom>
        </p:spPr>
      </p:pic>
      <p:pic>
        <p:nvPicPr>
          <p:cNvPr id="7" name="圖片 6">
            <a:extLst>
              <a:ext uri="{FF2B5EF4-FFF2-40B4-BE49-F238E27FC236}">
                <a16:creationId xmlns:a16="http://schemas.microsoft.com/office/drawing/2014/main" id="{E5D05E5F-CCF2-4E40-C33C-B587A47E93EC}"/>
              </a:ext>
            </a:extLst>
          </p:cNvPr>
          <p:cNvPicPr>
            <a:picLocks noChangeAspect="1"/>
          </p:cNvPicPr>
          <p:nvPr/>
        </p:nvPicPr>
        <p:blipFill>
          <a:blip r:embed="rId3"/>
          <a:stretch>
            <a:fillRect/>
          </a:stretch>
        </p:blipFill>
        <p:spPr>
          <a:xfrm>
            <a:off x="838200" y="2804953"/>
            <a:ext cx="5581122" cy="2176637"/>
          </a:xfrm>
          <a:prstGeom prst="rect">
            <a:avLst/>
          </a:prstGeom>
        </p:spPr>
      </p:pic>
      <p:pic>
        <p:nvPicPr>
          <p:cNvPr id="10" name="圖片 9">
            <a:extLst>
              <a:ext uri="{FF2B5EF4-FFF2-40B4-BE49-F238E27FC236}">
                <a16:creationId xmlns:a16="http://schemas.microsoft.com/office/drawing/2014/main" id="{C71A3160-F6BF-C229-2E8A-9070014C4D4E}"/>
              </a:ext>
            </a:extLst>
          </p:cNvPr>
          <p:cNvPicPr>
            <a:picLocks noChangeAspect="1"/>
          </p:cNvPicPr>
          <p:nvPr/>
        </p:nvPicPr>
        <p:blipFill>
          <a:blip r:embed="rId4"/>
          <a:stretch>
            <a:fillRect/>
          </a:stretch>
        </p:blipFill>
        <p:spPr>
          <a:xfrm>
            <a:off x="6419322" y="2994981"/>
            <a:ext cx="2008241" cy="45719"/>
          </a:xfrm>
          <a:prstGeom prst="rect">
            <a:avLst/>
          </a:prstGeom>
        </p:spPr>
      </p:pic>
      <p:pic>
        <p:nvPicPr>
          <p:cNvPr id="11" name="圖片 10">
            <a:extLst>
              <a:ext uri="{FF2B5EF4-FFF2-40B4-BE49-F238E27FC236}">
                <a16:creationId xmlns:a16="http://schemas.microsoft.com/office/drawing/2014/main" id="{F02684BD-7729-6ED3-FC2A-0E599660A495}"/>
              </a:ext>
            </a:extLst>
          </p:cNvPr>
          <p:cNvPicPr>
            <a:picLocks noChangeAspect="1"/>
          </p:cNvPicPr>
          <p:nvPr/>
        </p:nvPicPr>
        <p:blipFill>
          <a:blip r:embed="rId5"/>
          <a:stretch>
            <a:fillRect/>
          </a:stretch>
        </p:blipFill>
        <p:spPr>
          <a:xfrm>
            <a:off x="955230" y="3045868"/>
            <a:ext cx="3801498" cy="66787"/>
          </a:xfrm>
          <a:prstGeom prst="rect">
            <a:avLst/>
          </a:prstGeom>
        </p:spPr>
      </p:pic>
      <p:pic>
        <p:nvPicPr>
          <p:cNvPr id="12" name="圖片 11">
            <a:extLst>
              <a:ext uri="{FF2B5EF4-FFF2-40B4-BE49-F238E27FC236}">
                <a16:creationId xmlns:a16="http://schemas.microsoft.com/office/drawing/2014/main" id="{F9404656-B274-65D4-8339-3431154505C8}"/>
              </a:ext>
            </a:extLst>
          </p:cNvPr>
          <p:cNvPicPr>
            <a:picLocks noChangeAspect="1"/>
          </p:cNvPicPr>
          <p:nvPr/>
        </p:nvPicPr>
        <p:blipFill>
          <a:blip r:embed="rId6"/>
          <a:stretch>
            <a:fillRect/>
          </a:stretch>
        </p:blipFill>
        <p:spPr>
          <a:xfrm>
            <a:off x="958591" y="3524778"/>
            <a:ext cx="5137409" cy="66787"/>
          </a:xfrm>
          <a:prstGeom prst="rect">
            <a:avLst/>
          </a:prstGeom>
        </p:spPr>
      </p:pic>
      <p:pic>
        <p:nvPicPr>
          <p:cNvPr id="13" name="圖片 12">
            <a:extLst>
              <a:ext uri="{FF2B5EF4-FFF2-40B4-BE49-F238E27FC236}">
                <a16:creationId xmlns:a16="http://schemas.microsoft.com/office/drawing/2014/main" id="{0AAF9F97-06A8-6ECF-5738-B392A7DD0AE3}"/>
              </a:ext>
            </a:extLst>
          </p:cNvPr>
          <p:cNvPicPr>
            <a:picLocks noChangeAspect="1"/>
          </p:cNvPicPr>
          <p:nvPr/>
        </p:nvPicPr>
        <p:blipFill>
          <a:blip r:embed="rId6"/>
          <a:stretch>
            <a:fillRect/>
          </a:stretch>
        </p:blipFill>
        <p:spPr>
          <a:xfrm>
            <a:off x="6419322" y="3491247"/>
            <a:ext cx="4239442" cy="45719"/>
          </a:xfrm>
          <a:prstGeom prst="rect">
            <a:avLst/>
          </a:prstGeom>
        </p:spPr>
      </p:pic>
      <p:sp>
        <p:nvSpPr>
          <p:cNvPr id="14" name="文字方塊 13">
            <a:extLst>
              <a:ext uri="{FF2B5EF4-FFF2-40B4-BE49-F238E27FC236}">
                <a16:creationId xmlns:a16="http://schemas.microsoft.com/office/drawing/2014/main" id="{E8713DA7-A743-2AF3-27EF-F9420CA8D4E0}"/>
              </a:ext>
            </a:extLst>
          </p:cNvPr>
          <p:cNvSpPr txBox="1"/>
          <p:nvPr/>
        </p:nvSpPr>
        <p:spPr>
          <a:xfrm>
            <a:off x="838200" y="5421745"/>
            <a:ext cx="10515600" cy="923330"/>
          </a:xfrm>
          <a:prstGeom prst="rect">
            <a:avLst/>
          </a:prstGeom>
          <a:noFill/>
        </p:spPr>
        <p:txBody>
          <a:bodyPr wrap="square" rtlCol="0">
            <a:spAutoFit/>
          </a:bodyPr>
          <a:lstStyle/>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第一類的標準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標準在換成網路上的影片後就改善到準確率</a:t>
            </a:r>
            <a:r>
              <a:rPr lang="en-US" altLang="zh-TW" dirty="0">
                <a:latin typeface="標楷體" panose="03000509000000000000" pitchFamily="65" charset="-120"/>
                <a:ea typeface="標楷體" panose="03000509000000000000" pitchFamily="65" charset="-120"/>
              </a:rPr>
              <a:t>100%</a:t>
            </a:r>
          </a:p>
          <a:p>
            <a:pPr marL="285750" indent="-285750">
              <a:buFont typeface="Arial" panose="020B0604020202020204" pitchFamily="34" charset="0"/>
              <a:buChar char="•"/>
            </a:pPr>
            <a:r>
              <a:rPr lang="zh-TW" altLang="en-US" dirty="0">
                <a:latin typeface="標楷體" panose="03000509000000000000" pitchFamily="65" charset="-120"/>
                <a:ea typeface="標楷體" panose="03000509000000000000" pitchFamily="65" charset="-120"/>
              </a:rPr>
              <a:t>第三類的標準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過寬則是因為上周改良測試集後餵錯了，還是餵給模型未修改過的資料，所以這周修正這個問題後準確率也有所改善不過大多會誤判為標準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過窄</a:t>
            </a:r>
          </a:p>
        </p:txBody>
      </p:sp>
    </p:spTree>
    <p:extLst>
      <p:ext uri="{BB962C8B-B14F-4D97-AF65-F5344CB8AC3E}">
        <p14:creationId xmlns:p14="http://schemas.microsoft.com/office/powerpoint/2010/main" val="444541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3B0C7A-928E-443E-0EEB-4129180420C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從訓練集分割出來的測試集的測試結果</a:t>
            </a:r>
          </a:p>
        </p:txBody>
      </p:sp>
      <p:sp>
        <p:nvSpPr>
          <p:cNvPr id="3" name="內容版面配置區 2">
            <a:extLst>
              <a:ext uri="{FF2B5EF4-FFF2-40B4-BE49-F238E27FC236}">
                <a16:creationId xmlns:a16="http://schemas.microsoft.com/office/drawing/2014/main" id="{77FDFBDE-387B-1B6F-CB4D-54A1C1F03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39E19C90-AA2E-DE64-C31E-BE50F92A536B}"/>
              </a:ext>
            </a:extLst>
          </p:cNvPr>
          <p:cNvPicPr>
            <a:picLocks noChangeAspect="1"/>
          </p:cNvPicPr>
          <p:nvPr/>
        </p:nvPicPr>
        <p:blipFill>
          <a:blip r:embed="rId2"/>
          <a:stretch>
            <a:fillRect/>
          </a:stretch>
        </p:blipFill>
        <p:spPr>
          <a:xfrm>
            <a:off x="545779" y="1505527"/>
            <a:ext cx="6123096" cy="4828133"/>
          </a:xfrm>
          <a:prstGeom prst="rect">
            <a:avLst/>
          </a:prstGeom>
        </p:spPr>
      </p:pic>
      <p:pic>
        <p:nvPicPr>
          <p:cNvPr id="7" name="圖片 6">
            <a:extLst>
              <a:ext uri="{FF2B5EF4-FFF2-40B4-BE49-F238E27FC236}">
                <a16:creationId xmlns:a16="http://schemas.microsoft.com/office/drawing/2014/main" id="{AAAFFAD4-8EEF-8322-045A-8CCC14F08BCF}"/>
              </a:ext>
            </a:extLst>
          </p:cNvPr>
          <p:cNvPicPr>
            <a:picLocks noChangeAspect="1"/>
          </p:cNvPicPr>
          <p:nvPr/>
        </p:nvPicPr>
        <p:blipFill>
          <a:blip r:embed="rId3"/>
          <a:stretch>
            <a:fillRect/>
          </a:stretch>
        </p:blipFill>
        <p:spPr>
          <a:xfrm>
            <a:off x="6961296" y="2685946"/>
            <a:ext cx="4810796" cy="1486107"/>
          </a:xfrm>
          <a:prstGeom prst="rect">
            <a:avLst/>
          </a:prstGeom>
        </p:spPr>
      </p:pic>
      <p:sp>
        <p:nvSpPr>
          <p:cNvPr id="8" name="文字方塊 7">
            <a:extLst>
              <a:ext uri="{FF2B5EF4-FFF2-40B4-BE49-F238E27FC236}">
                <a16:creationId xmlns:a16="http://schemas.microsoft.com/office/drawing/2014/main" id="{FEDA26BB-77BD-AB66-5A36-809CD4A5F829}"/>
              </a:ext>
            </a:extLst>
          </p:cNvPr>
          <p:cNvSpPr txBox="1"/>
          <p:nvPr/>
        </p:nvSpPr>
        <p:spPr>
          <a:xfrm>
            <a:off x="6961296" y="4971369"/>
            <a:ext cx="4392504"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只有將一個過寬</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標準判定為標準</a:t>
            </a:r>
            <a:r>
              <a:rPr lang="en-US" altLang="zh-TW" dirty="0">
                <a:latin typeface="標楷體" panose="03000509000000000000" pitchFamily="65" charset="-120"/>
                <a:ea typeface="標楷體" panose="03000509000000000000" pitchFamily="65" charset="-120"/>
              </a:rPr>
              <a:t>_</a:t>
            </a:r>
            <a:r>
              <a:rPr lang="zh-TW" altLang="en-US" dirty="0">
                <a:latin typeface="標楷體" panose="03000509000000000000" pitchFamily="65" charset="-120"/>
                <a:ea typeface="標楷體" panose="03000509000000000000" pitchFamily="65" charset="-120"/>
              </a:rPr>
              <a:t>標準</a:t>
            </a:r>
          </a:p>
        </p:txBody>
      </p:sp>
    </p:spTree>
    <p:extLst>
      <p:ext uri="{BB962C8B-B14F-4D97-AF65-F5344CB8AC3E}">
        <p14:creationId xmlns:p14="http://schemas.microsoft.com/office/powerpoint/2010/main" val="295335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4A7B81-A50F-29FC-F740-632A260939F9}"/>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訓練集比對</a:t>
            </a:r>
          </a:p>
        </p:txBody>
      </p:sp>
      <p:sp>
        <p:nvSpPr>
          <p:cNvPr id="3" name="內容版面配置區 2">
            <a:extLst>
              <a:ext uri="{FF2B5EF4-FFF2-40B4-BE49-F238E27FC236}">
                <a16:creationId xmlns:a16="http://schemas.microsoft.com/office/drawing/2014/main" id="{7A02CF70-2103-BBDF-2590-1285C297CDC5}"/>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4019540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690688"/>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上次初次嘗試，丟</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a:t>
            </a:r>
            <a:r>
              <a:rPr lang="en-US" altLang="zh-TW" dirty="0">
                <a:latin typeface="標楷體" panose="03000509000000000000" pitchFamily="65" charset="-120"/>
                <a:ea typeface="標楷體" panose="03000509000000000000" pitchFamily="65" charset="-120"/>
              </a:rPr>
              <a:t>G_GAN</a:t>
            </a:r>
            <a:r>
              <a:rPr lang="zh-TW" altLang="en-US" dirty="0">
                <a:latin typeface="標楷體" panose="03000509000000000000" pitchFamily="65" charset="-120"/>
                <a:ea typeface="標楷體" panose="03000509000000000000" pitchFamily="65" charset="-120"/>
              </a:rPr>
              <a:t> </a:t>
            </a:r>
            <a:r>
              <a:rPr lang="en-US" altLang="zh-TW" dirty="0">
                <a:latin typeface="標楷體" panose="03000509000000000000" pitchFamily="65" charset="-120"/>
                <a:ea typeface="標楷體" panose="03000509000000000000" pitchFamily="65" charset="-120"/>
              </a:rPr>
              <a:t>loss</a:t>
            </a:r>
            <a:r>
              <a:rPr lang="zh-TW" altLang="en-US" dirty="0">
                <a:latin typeface="標楷體" panose="03000509000000000000" pitchFamily="65" charset="-120"/>
                <a:ea typeface="標楷體" panose="03000509000000000000" pitchFamily="65" charset="-120"/>
              </a:rPr>
              <a:t>偏高，查了一下後這次</a:t>
            </a:r>
            <a:r>
              <a:rPr lang="zh-TW" altLang="en-US">
                <a:latin typeface="標楷體" panose="03000509000000000000" pitchFamily="65" charset="-120"/>
                <a:ea typeface="標楷體" panose="03000509000000000000" pitchFamily="65" charset="-120"/>
              </a:rPr>
              <a:t>把資料集數量</a:t>
            </a:r>
            <a:r>
              <a:rPr lang="zh-TW" altLang="en-US" dirty="0">
                <a:latin typeface="標楷體" panose="03000509000000000000" pitchFamily="65" charset="-120"/>
                <a:ea typeface="標楷體" panose="03000509000000000000" pitchFamily="65" charset="-120"/>
              </a:rPr>
              <a:t>拉高。</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362</a:t>
            </a:r>
            <a:r>
              <a:rPr lang="zh-TW" altLang="en-US" dirty="0">
                <a:latin typeface="標楷體" panose="03000509000000000000" pitchFamily="65" charset="-120"/>
                <a:ea typeface="標楷體" panose="03000509000000000000" pitchFamily="65" charset="-120"/>
              </a:rPr>
              <a:t>張丟進去訓練看看效果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35F3E1-6B22-D8D3-EDE9-4FB22CDDC09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endParaRPr lang="zh-TW" altLang="en-US" dirty="0"/>
          </a:p>
        </p:txBody>
      </p:sp>
      <p:pic>
        <p:nvPicPr>
          <p:cNvPr id="5" name="內容版面配置區 4">
            <a:extLst>
              <a:ext uri="{FF2B5EF4-FFF2-40B4-BE49-F238E27FC236}">
                <a16:creationId xmlns:a16="http://schemas.microsoft.com/office/drawing/2014/main" id="{7E436130-35D9-DC98-0D65-D0E7104D1C7C}"/>
              </a:ext>
            </a:extLst>
          </p:cNvPr>
          <p:cNvPicPr>
            <a:picLocks noGrp="1" noChangeAspect="1"/>
          </p:cNvPicPr>
          <p:nvPr>
            <p:ph idx="1"/>
          </p:nvPr>
        </p:nvPicPr>
        <p:blipFill>
          <a:blip r:embed="rId2"/>
          <a:stretch>
            <a:fillRect/>
          </a:stretch>
        </p:blipFill>
        <p:spPr>
          <a:xfrm>
            <a:off x="1118586" y="1305195"/>
            <a:ext cx="9818703" cy="5318464"/>
          </a:xfrm>
        </p:spPr>
      </p:pic>
    </p:spTree>
    <p:extLst>
      <p:ext uri="{BB962C8B-B14F-4D97-AF65-F5344CB8AC3E}">
        <p14:creationId xmlns:p14="http://schemas.microsoft.com/office/powerpoint/2010/main" val="3781133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BED8D7-3D51-D94B-CFB5-DC4CC3D1A3F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初始設定</a:t>
            </a:r>
            <a:endParaRPr lang="zh-TW" altLang="en-US" dirty="0"/>
          </a:p>
        </p:txBody>
      </p:sp>
      <p:pic>
        <p:nvPicPr>
          <p:cNvPr id="4" name="內容版面配置區 3">
            <a:extLst>
              <a:ext uri="{FF2B5EF4-FFF2-40B4-BE49-F238E27FC236}">
                <a16:creationId xmlns:a16="http://schemas.microsoft.com/office/drawing/2014/main" id="{EEB607B0-21B8-4C65-FC1B-9AC7F279B7E9}"/>
              </a:ext>
            </a:extLst>
          </p:cNvPr>
          <p:cNvPicPr>
            <a:picLocks noGrp="1" noChangeAspect="1"/>
          </p:cNvPicPr>
          <p:nvPr>
            <p:ph idx="1"/>
          </p:nvPr>
        </p:nvPicPr>
        <p:blipFill>
          <a:blip r:embed="rId2"/>
          <a:stretch>
            <a:fillRect/>
          </a:stretch>
        </p:blipFill>
        <p:spPr>
          <a:xfrm>
            <a:off x="965200" y="1316798"/>
            <a:ext cx="10452099" cy="5468664"/>
          </a:xfrm>
          <a:prstGeom prst="rect">
            <a:avLst/>
          </a:prstGeom>
        </p:spPr>
      </p:pic>
      <p:sp>
        <p:nvSpPr>
          <p:cNvPr id="5" name="文字方塊 4">
            <a:extLst>
              <a:ext uri="{FF2B5EF4-FFF2-40B4-BE49-F238E27FC236}">
                <a16:creationId xmlns:a16="http://schemas.microsoft.com/office/drawing/2014/main" id="{FAB5DB8E-4C3E-A35E-E47E-19482F11F982}"/>
              </a:ext>
            </a:extLst>
          </p:cNvPr>
          <p:cNvSpPr txBox="1"/>
          <p:nvPr/>
        </p:nvSpPr>
        <p:spPr>
          <a:xfrm>
            <a:off x="5282214" y="2734959"/>
            <a:ext cx="4916731"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這裡是</a:t>
            </a:r>
            <a:r>
              <a:rPr lang="en-US" altLang="zh-TW" dirty="0">
                <a:solidFill>
                  <a:srgbClr val="FF0000"/>
                </a:solidFill>
                <a:latin typeface="標楷體" panose="03000509000000000000" pitchFamily="65" charset="-120"/>
                <a:ea typeface="標楷體" panose="03000509000000000000" pitchFamily="65" charset="-120"/>
              </a:rPr>
              <a:t>epoch400</a:t>
            </a:r>
            <a:r>
              <a:rPr lang="zh-TW" altLang="en-US" dirty="0">
                <a:solidFill>
                  <a:srgbClr val="FF0000"/>
                </a:solidFill>
                <a:latin typeface="標楷體" panose="03000509000000000000" pitchFamily="65" charset="-120"/>
                <a:ea typeface="標楷體" panose="03000509000000000000" pitchFamily="65" charset="-120"/>
              </a:rPr>
              <a:t>的設定，除了</a:t>
            </a:r>
            <a:r>
              <a:rPr lang="en-US" altLang="zh-TW" dirty="0">
                <a:solidFill>
                  <a:srgbClr val="FF0000"/>
                </a:solidFill>
                <a:latin typeface="標楷體" panose="03000509000000000000" pitchFamily="65" charset="-120"/>
                <a:ea typeface="標楷體" panose="03000509000000000000" pitchFamily="65" charset="-120"/>
              </a:rPr>
              <a:t>epoch</a:t>
            </a:r>
            <a:r>
              <a:rPr lang="zh-TW" altLang="en-US" dirty="0">
                <a:solidFill>
                  <a:srgbClr val="FF0000"/>
                </a:solidFill>
                <a:latin typeface="標楷體" panose="03000509000000000000" pitchFamily="65" charset="-120"/>
                <a:ea typeface="標楷體" panose="03000509000000000000" pitchFamily="65" charset="-120"/>
              </a:rPr>
              <a:t>其他都沒動</a:t>
            </a:r>
          </a:p>
        </p:txBody>
      </p:sp>
      <p:cxnSp>
        <p:nvCxnSpPr>
          <p:cNvPr id="6" name="直線接點 5">
            <a:extLst>
              <a:ext uri="{FF2B5EF4-FFF2-40B4-BE49-F238E27FC236}">
                <a16:creationId xmlns:a16="http://schemas.microsoft.com/office/drawing/2014/main" id="{DAC6D0CF-A7ED-A4B9-4E5B-74FA63B9E89C}"/>
              </a:ext>
            </a:extLst>
          </p:cNvPr>
          <p:cNvCxnSpPr/>
          <p:nvPr/>
        </p:nvCxnSpPr>
        <p:spPr>
          <a:xfrm>
            <a:off x="2267382" y="2885224"/>
            <a:ext cx="108307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5675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8571C5-083D-67C6-1B1C-0580B3D32AF9}"/>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初始設定</a:t>
            </a:r>
            <a:endParaRPr lang="zh-TW" altLang="en-US" dirty="0"/>
          </a:p>
        </p:txBody>
      </p:sp>
      <p:sp>
        <p:nvSpPr>
          <p:cNvPr id="3" name="內容版面配置區 2">
            <a:extLst>
              <a:ext uri="{FF2B5EF4-FFF2-40B4-BE49-F238E27FC236}">
                <a16:creationId xmlns:a16="http://schemas.microsoft.com/office/drawing/2014/main" id="{27160110-0CB9-ED1A-0906-5D6E94289969}"/>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原本</a:t>
            </a:r>
            <a:r>
              <a:rPr lang="en-US" altLang="zh-TW" dirty="0">
                <a:latin typeface="標楷體" panose="03000509000000000000" pitchFamily="65" charset="-120"/>
                <a:ea typeface="標楷體" panose="03000509000000000000" pitchFamily="65" charset="-120"/>
              </a:rPr>
              <a:t>default</a:t>
            </a:r>
            <a:r>
              <a:rPr lang="zh-TW" altLang="en-US" dirty="0">
                <a:latin typeface="標楷體" panose="03000509000000000000" pitchFamily="65" charset="-120"/>
                <a:ea typeface="標楷體" panose="03000509000000000000" pitchFamily="65" charset="-120"/>
              </a:rPr>
              <a:t>是</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他的</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會是</a:t>
            </a:r>
            <a:r>
              <a:rPr lang="en-US" altLang="zh-TW" dirty="0">
                <a:latin typeface="標楷體" panose="03000509000000000000" pitchFamily="65" charset="-120"/>
                <a:ea typeface="標楷體" panose="03000509000000000000" pitchFamily="65" charset="-120"/>
              </a:rPr>
              <a:t>200</a:t>
            </a:r>
            <a:r>
              <a:rPr lang="zh-TW" altLang="en-US" dirty="0">
                <a:latin typeface="標楷體" panose="03000509000000000000" pitchFamily="65" charset="-120"/>
                <a:ea typeface="標楷體" panose="03000509000000000000" pitchFamily="65" charset="-120"/>
              </a:rPr>
              <a:t>，現在改成</a:t>
            </a:r>
            <a:r>
              <a:rPr lang="en-US" altLang="zh-TW" dirty="0">
                <a:latin typeface="標楷體" panose="03000509000000000000" pitchFamily="65" charset="-120"/>
                <a:ea typeface="標楷體" panose="03000509000000000000" pitchFamily="65" charset="-120"/>
              </a:rPr>
              <a:t>200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就是</a:t>
            </a:r>
            <a:r>
              <a:rPr lang="en-US" altLang="zh-TW" dirty="0">
                <a:latin typeface="標楷體" panose="03000509000000000000" pitchFamily="65" charset="-120"/>
                <a:ea typeface="標楷體" panose="03000509000000000000" pitchFamily="65" charset="-120"/>
              </a:rPr>
              <a:t>400</a:t>
            </a:r>
            <a:endParaRPr lang="zh-TW" altLang="en-US" dirty="0">
              <a:latin typeface="標楷體" panose="03000509000000000000" pitchFamily="65" charset="-120"/>
              <a:ea typeface="標楷體" panose="03000509000000000000" pitchFamily="65" charset="-120"/>
            </a:endParaRPr>
          </a:p>
          <a:p>
            <a:endParaRPr lang="zh-TW" altLang="en-US" dirty="0"/>
          </a:p>
        </p:txBody>
      </p:sp>
      <p:pic>
        <p:nvPicPr>
          <p:cNvPr id="4" name="圖片 3">
            <a:extLst>
              <a:ext uri="{FF2B5EF4-FFF2-40B4-BE49-F238E27FC236}">
                <a16:creationId xmlns:a16="http://schemas.microsoft.com/office/drawing/2014/main" id="{7DC60CB4-5AED-AB27-6608-F3AC16D4870A}"/>
              </a:ext>
            </a:extLst>
          </p:cNvPr>
          <p:cNvPicPr>
            <a:picLocks noChangeAspect="1"/>
          </p:cNvPicPr>
          <p:nvPr/>
        </p:nvPicPr>
        <p:blipFill>
          <a:blip r:embed="rId2"/>
          <a:stretch>
            <a:fillRect/>
          </a:stretch>
        </p:blipFill>
        <p:spPr>
          <a:xfrm>
            <a:off x="106161" y="2851383"/>
            <a:ext cx="11979678" cy="469433"/>
          </a:xfrm>
          <a:prstGeom prst="rect">
            <a:avLst/>
          </a:prstGeom>
        </p:spPr>
      </p:pic>
    </p:spTree>
    <p:extLst>
      <p:ext uri="{BB962C8B-B14F-4D97-AF65-F5344CB8AC3E}">
        <p14:creationId xmlns:p14="http://schemas.microsoft.com/office/powerpoint/2010/main" val="22074313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FB1689-60CA-36B9-E009-AF6F96878131}"/>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設定</a:t>
            </a:r>
          </a:p>
        </p:txBody>
      </p:sp>
      <p:pic>
        <p:nvPicPr>
          <p:cNvPr id="4" name="內容版面配置區 4">
            <a:extLst>
              <a:ext uri="{FF2B5EF4-FFF2-40B4-BE49-F238E27FC236}">
                <a16:creationId xmlns:a16="http://schemas.microsoft.com/office/drawing/2014/main" id="{ACEE6EFC-5CF3-C9C5-43BC-BBFF893B0637}"/>
              </a:ext>
            </a:extLst>
          </p:cNvPr>
          <p:cNvPicPr>
            <a:picLocks noGrp="1" noChangeAspect="1"/>
          </p:cNvPicPr>
          <p:nvPr>
            <p:ph idx="1"/>
          </p:nvPr>
        </p:nvPicPr>
        <p:blipFill>
          <a:blip r:embed="rId2"/>
          <a:stretch>
            <a:fillRect/>
          </a:stretch>
        </p:blipFill>
        <p:spPr>
          <a:xfrm>
            <a:off x="1555316" y="1507096"/>
            <a:ext cx="9468284" cy="5126233"/>
          </a:xfrm>
        </p:spPr>
      </p:pic>
      <p:cxnSp>
        <p:nvCxnSpPr>
          <p:cNvPr id="5" name="直線接點 4">
            <a:extLst>
              <a:ext uri="{FF2B5EF4-FFF2-40B4-BE49-F238E27FC236}">
                <a16:creationId xmlns:a16="http://schemas.microsoft.com/office/drawing/2014/main" id="{5956068B-2EE5-0314-B5D7-D0D4B32B20C2}"/>
              </a:ext>
            </a:extLst>
          </p:cNvPr>
          <p:cNvCxnSpPr>
            <a:cxnSpLocks/>
          </p:cNvCxnSpPr>
          <p:nvPr/>
        </p:nvCxnSpPr>
        <p:spPr>
          <a:xfrm>
            <a:off x="3003489" y="5979234"/>
            <a:ext cx="292741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EA3F3324-72C5-AD16-9BEA-13A8AD607978}"/>
              </a:ext>
            </a:extLst>
          </p:cNvPr>
          <p:cNvSpPr txBox="1"/>
          <p:nvPr/>
        </p:nvSpPr>
        <p:spPr>
          <a:xfrm>
            <a:off x="6410470" y="5609902"/>
            <a:ext cx="3185487" cy="369332"/>
          </a:xfrm>
          <a:prstGeom prst="rect">
            <a:avLst/>
          </a:prstGeom>
          <a:noFill/>
        </p:spPr>
        <p:txBody>
          <a:bodyPr wrap="none" rtlCol="0">
            <a:spAutoFit/>
          </a:bodyPr>
          <a:lstStyle/>
          <a:p>
            <a:r>
              <a:rPr lang="en-US" altLang="zh-TW" dirty="0">
                <a:solidFill>
                  <a:srgbClr val="FF0000"/>
                </a:solidFill>
                <a:latin typeface="標楷體" panose="03000509000000000000" pitchFamily="65" charset="-120"/>
                <a:ea typeface="標楷體" panose="03000509000000000000" pitchFamily="65" charset="-120"/>
              </a:rPr>
              <a:t>Batch size</a:t>
            </a:r>
            <a:r>
              <a:rPr lang="zh-TW" altLang="en-US" dirty="0">
                <a:solidFill>
                  <a:srgbClr val="FF0000"/>
                </a:solidFill>
                <a:latin typeface="標楷體" panose="03000509000000000000" pitchFamily="65" charset="-120"/>
                <a:ea typeface="標楷體" panose="03000509000000000000" pitchFamily="65" charset="-120"/>
              </a:rPr>
              <a:t>找不太到該怎麼改</a:t>
            </a:r>
          </a:p>
        </p:txBody>
      </p:sp>
    </p:spTree>
    <p:extLst>
      <p:ext uri="{BB962C8B-B14F-4D97-AF65-F5344CB8AC3E}">
        <p14:creationId xmlns:p14="http://schemas.microsoft.com/office/powerpoint/2010/main" val="1122938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2" name="圖片 1">
            <a:extLst>
              <a:ext uri="{FF2B5EF4-FFF2-40B4-BE49-F238E27FC236}">
                <a16:creationId xmlns:a16="http://schemas.microsoft.com/office/drawing/2014/main" id="{887149C8-326B-1DDB-4D7C-F34288E6E290}"/>
              </a:ext>
            </a:extLst>
          </p:cNvPr>
          <p:cNvPicPr>
            <a:picLocks noChangeAspect="1"/>
          </p:cNvPicPr>
          <p:nvPr/>
        </p:nvPicPr>
        <p:blipFill>
          <a:blip r:embed="rId3"/>
          <a:stretch>
            <a:fillRect/>
          </a:stretch>
        </p:blipFill>
        <p:spPr>
          <a:xfrm>
            <a:off x="7188882" y="425604"/>
            <a:ext cx="3161618" cy="2999703"/>
          </a:xfrm>
          <a:prstGeom prst="rect">
            <a:avLst/>
          </a:prstGeom>
        </p:spPr>
      </p:pic>
      <p:pic>
        <p:nvPicPr>
          <p:cNvPr id="6" name="圖片 5">
            <a:extLst>
              <a:ext uri="{FF2B5EF4-FFF2-40B4-BE49-F238E27FC236}">
                <a16:creationId xmlns:a16="http://schemas.microsoft.com/office/drawing/2014/main" id="{EC0ED0D0-79BD-31B9-AC6A-BC34B5FE0971}"/>
              </a:ext>
            </a:extLst>
          </p:cNvPr>
          <p:cNvPicPr>
            <a:picLocks noChangeAspect="1"/>
          </p:cNvPicPr>
          <p:nvPr/>
        </p:nvPicPr>
        <p:blipFill>
          <a:blip r:embed="rId4"/>
          <a:stretch>
            <a:fillRect/>
          </a:stretch>
        </p:blipFill>
        <p:spPr>
          <a:xfrm>
            <a:off x="7188882" y="3662570"/>
            <a:ext cx="3161618" cy="2975218"/>
          </a:xfrm>
          <a:prstGeom prst="rect">
            <a:avLst/>
          </a:prstGeom>
        </p:spPr>
      </p:pic>
      <p:sp>
        <p:nvSpPr>
          <p:cNvPr id="8" name="文字方塊 7">
            <a:extLst>
              <a:ext uri="{FF2B5EF4-FFF2-40B4-BE49-F238E27FC236}">
                <a16:creationId xmlns:a16="http://schemas.microsoft.com/office/drawing/2014/main" id="{A44F11A5-80FE-36A2-9D46-C958A15F4382}"/>
              </a:ext>
            </a:extLst>
          </p:cNvPr>
          <p:cNvSpPr txBox="1"/>
          <p:nvPr/>
        </p:nvSpPr>
        <p:spPr>
          <a:xfrm>
            <a:off x="10870519" y="1740789"/>
            <a:ext cx="1156381" cy="369332"/>
          </a:xfrm>
          <a:prstGeom prst="rect">
            <a:avLst/>
          </a:prstGeom>
          <a:noFill/>
        </p:spPr>
        <p:txBody>
          <a:bodyPr wrap="square">
            <a:spAutoFit/>
          </a:bodyPr>
          <a:lstStyle/>
          <a:p>
            <a:r>
              <a:rPr lang="en-US" altLang="zh-TW" dirty="0"/>
              <a:t>200epoch</a:t>
            </a:r>
            <a:endParaRPr lang="zh-TW" altLang="en-US" dirty="0"/>
          </a:p>
        </p:txBody>
      </p:sp>
      <p:sp>
        <p:nvSpPr>
          <p:cNvPr id="9" name="文字方塊 8">
            <a:extLst>
              <a:ext uri="{FF2B5EF4-FFF2-40B4-BE49-F238E27FC236}">
                <a16:creationId xmlns:a16="http://schemas.microsoft.com/office/drawing/2014/main" id="{944A9B1D-B8FB-EE10-70C1-0D9D74818D9F}"/>
              </a:ext>
            </a:extLst>
          </p:cNvPr>
          <p:cNvSpPr txBox="1"/>
          <p:nvPr/>
        </p:nvSpPr>
        <p:spPr>
          <a:xfrm>
            <a:off x="10775609" y="4965513"/>
            <a:ext cx="1156381" cy="369332"/>
          </a:xfrm>
          <a:prstGeom prst="rect">
            <a:avLst/>
          </a:prstGeom>
          <a:noFill/>
        </p:spPr>
        <p:txBody>
          <a:bodyPr wrap="square">
            <a:spAutoFit/>
          </a:bodyPr>
          <a:lstStyle/>
          <a:p>
            <a:r>
              <a:rPr lang="en-US" altLang="zh-TW" dirty="0"/>
              <a:t>400epoch</a:t>
            </a:r>
            <a:endParaRPr lang="zh-TW" altLang="en-US" dirty="0"/>
          </a:p>
        </p:txBody>
      </p:sp>
    </p:spTree>
    <p:extLst>
      <p:ext uri="{BB962C8B-B14F-4D97-AF65-F5344CB8AC3E}">
        <p14:creationId xmlns:p14="http://schemas.microsoft.com/office/powerpoint/2010/main" val="7010811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E992F2-D3AE-92B4-E4EE-FD4A320106C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訓練效果</a:t>
            </a:r>
            <a:r>
              <a:rPr lang="en-US" altLang="zh-TW" dirty="0">
                <a:latin typeface="標楷體" panose="03000509000000000000" pitchFamily="65" charset="-120"/>
                <a:ea typeface="標楷體" panose="03000509000000000000" pitchFamily="65" charset="-120"/>
              </a:rPr>
              <a:t>(epoch200)</a:t>
            </a:r>
            <a:endParaRPr lang="zh-TW" altLang="en-US" dirty="0">
              <a:latin typeface="標楷體" panose="03000509000000000000" pitchFamily="65" charset="-120"/>
              <a:ea typeface="標楷體" panose="03000509000000000000" pitchFamily="65" charset="-120"/>
            </a:endParaRPr>
          </a:p>
        </p:txBody>
      </p:sp>
      <p:pic>
        <p:nvPicPr>
          <p:cNvPr id="5" name="內容版面配置區 4">
            <a:extLst>
              <a:ext uri="{FF2B5EF4-FFF2-40B4-BE49-F238E27FC236}">
                <a16:creationId xmlns:a16="http://schemas.microsoft.com/office/drawing/2014/main" id="{7D7EA3E3-097D-855F-EBBF-D15AC90A5DDD}"/>
              </a:ext>
            </a:extLst>
          </p:cNvPr>
          <p:cNvPicPr>
            <a:picLocks noGrp="1" noChangeAspect="1"/>
          </p:cNvPicPr>
          <p:nvPr>
            <p:ph idx="1"/>
          </p:nvPr>
        </p:nvPicPr>
        <p:blipFill>
          <a:blip r:embed="rId2"/>
          <a:stretch>
            <a:fillRect/>
          </a:stretch>
        </p:blipFill>
        <p:spPr>
          <a:xfrm>
            <a:off x="1618695" y="1690688"/>
            <a:ext cx="3476348" cy="5107707"/>
          </a:xfrm>
        </p:spPr>
      </p:pic>
      <p:pic>
        <p:nvPicPr>
          <p:cNvPr id="7" name="圖片 6">
            <a:extLst>
              <a:ext uri="{FF2B5EF4-FFF2-40B4-BE49-F238E27FC236}">
                <a16:creationId xmlns:a16="http://schemas.microsoft.com/office/drawing/2014/main" id="{894DA24B-5DFD-8A1A-0B67-5F9BAA536554}"/>
              </a:ext>
            </a:extLst>
          </p:cNvPr>
          <p:cNvPicPr>
            <a:picLocks noChangeAspect="1"/>
          </p:cNvPicPr>
          <p:nvPr/>
        </p:nvPicPr>
        <p:blipFill>
          <a:blip r:embed="rId3"/>
          <a:stretch>
            <a:fillRect/>
          </a:stretch>
        </p:blipFill>
        <p:spPr>
          <a:xfrm>
            <a:off x="6356697" y="1690688"/>
            <a:ext cx="3735449" cy="4999323"/>
          </a:xfrm>
          <a:prstGeom prst="rect">
            <a:avLst/>
          </a:prstGeom>
        </p:spPr>
      </p:pic>
    </p:spTree>
    <p:extLst>
      <p:ext uri="{BB962C8B-B14F-4D97-AF65-F5344CB8AC3E}">
        <p14:creationId xmlns:p14="http://schemas.microsoft.com/office/powerpoint/2010/main" val="1622935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BA172384-374A-5378-76DA-806E55AE3546}"/>
              </a:ext>
            </a:extLst>
          </p:cNvPr>
          <p:cNvSpPr>
            <a:spLocks noGrp="1"/>
          </p:cNvSpPr>
          <p:nvPr>
            <p:ph type="title"/>
          </p:nvPr>
        </p:nvSpPr>
        <p:spPr>
          <a:xfrm>
            <a:off x="838200" y="365125"/>
            <a:ext cx="10515600" cy="1325563"/>
          </a:xfrm>
        </p:spPr>
        <p:txBody>
          <a:bodyPr/>
          <a:lstStyle/>
          <a:p>
            <a:r>
              <a:rPr lang="zh-TW" altLang="en-US" dirty="0">
                <a:latin typeface="標楷體" panose="03000509000000000000" pitchFamily="65" charset="-120"/>
                <a:ea typeface="標楷體" panose="03000509000000000000" pitchFamily="65" charset="-120"/>
              </a:rPr>
              <a:t>訓練效果</a:t>
            </a:r>
            <a:r>
              <a:rPr lang="en-US" altLang="zh-TW" dirty="0">
                <a:latin typeface="標楷體" panose="03000509000000000000" pitchFamily="65" charset="-120"/>
                <a:ea typeface="標楷體" panose="03000509000000000000" pitchFamily="65" charset="-120"/>
              </a:rPr>
              <a:t>(epoch400)</a:t>
            </a:r>
            <a:endParaRPr lang="zh-TW" altLang="en-US" dirty="0"/>
          </a:p>
        </p:txBody>
      </p:sp>
      <p:pic>
        <p:nvPicPr>
          <p:cNvPr id="5" name="內容版面配置區 4">
            <a:extLst>
              <a:ext uri="{FF2B5EF4-FFF2-40B4-BE49-F238E27FC236}">
                <a16:creationId xmlns:a16="http://schemas.microsoft.com/office/drawing/2014/main" id="{C4B52CA6-F4D5-5827-5D3E-06B14C2ECD57}"/>
              </a:ext>
            </a:extLst>
          </p:cNvPr>
          <p:cNvPicPr>
            <a:picLocks noGrp="1" noChangeAspect="1"/>
          </p:cNvPicPr>
          <p:nvPr>
            <p:ph idx="1"/>
          </p:nvPr>
        </p:nvPicPr>
        <p:blipFill>
          <a:blip r:embed="rId2"/>
          <a:stretch>
            <a:fillRect/>
          </a:stretch>
        </p:blipFill>
        <p:spPr>
          <a:xfrm>
            <a:off x="1040716" y="1690688"/>
            <a:ext cx="3150968" cy="4351338"/>
          </a:xfrm>
        </p:spPr>
      </p:pic>
      <p:pic>
        <p:nvPicPr>
          <p:cNvPr id="6" name="圖片 5">
            <a:extLst>
              <a:ext uri="{FF2B5EF4-FFF2-40B4-BE49-F238E27FC236}">
                <a16:creationId xmlns:a16="http://schemas.microsoft.com/office/drawing/2014/main" id="{E5BD7980-2C31-3C97-BD9D-3BBC8EC150D7}"/>
              </a:ext>
            </a:extLst>
          </p:cNvPr>
          <p:cNvPicPr>
            <a:picLocks noChangeAspect="1"/>
          </p:cNvPicPr>
          <p:nvPr/>
        </p:nvPicPr>
        <p:blipFill>
          <a:blip r:embed="rId3"/>
          <a:stretch>
            <a:fillRect/>
          </a:stretch>
        </p:blipFill>
        <p:spPr>
          <a:xfrm>
            <a:off x="4792706" y="1687894"/>
            <a:ext cx="2980036" cy="4354132"/>
          </a:xfrm>
          <a:prstGeom prst="rect">
            <a:avLst/>
          </a:prstGeom>
        </p:spPr>
      </p:pic>
      <p:pic>
        <p:nvPicPr>
          <p:cNvPr id="7" name="圖片 6">
            <a:extLst>
              <a:ext uri="{FF2B5EF4-FFF2-40B4-BE49-F238E27FC236}">
                <a16:creationId xmlns:a16="http://schemas.microsoft.com/office/drawing/2014/main" id="{5AC78D64-8BDF-99F4-56DE-E73101ECCA52}"/>
              </a:ext>
            </a:extLst>
          </p:cNvPr>
          <p:cNvPicPr>
            <a:picLocks noChangeAspect="1"/>
          </p:cNvPicPr>
          <p:nvPr/>
        </p:nvPicPr>
        <p:blipFill>
          <a:blip r:embed="rId4"/>
          <a:stretch>
            <a:fillRect/>
          </a:stretch>
        </p:blipFill>
        <p:spPr>
          <a:xfrm>
            <a:off x="8146190" y="1027906"/>
            <a:ext cx="3530481" cy="5170106"/>
          </a:xfrm>
          <a:prstGeom prst="rect">
            <a:avLst/>
          </a:prstGeom>
        </p:spPr>
      </p:pic>
      <p:sp>
        <p:nvSpPr>
          <p:cNvPr id="8" name="文字方塊 7">
            <a:extLst>
              <a:ext uri="{FF2B5EF4-FFF2-40B4-BE49-F238E27FC236}">
                <a16:creationId xmlns:a16="http://schemas.microsoft.com/office/drawing/2014/main" id="{85180821-E463-A6A8-E7D5-A4383AD646F9}"/>
              </a:ext>
            </a:extLst>
          </p:cNvPr>
          <p:cNvSpPr txBox="1"/>
          <p:nvPr/>
        </p:nvSpPr>
        <p:spPr>
          <a:xfrm>
            <a:off x="1020932" y="6308209"/>
            <a:ext cx="10802957"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三張圖都是隨意擷取的左邊是</a:t>
            </a:r>
            <a:r>
              <a:rPr lang="en-US" altLang="zh-TW" dirty="0">
                <a:latin typeface="標楷體" panose="03000509000000000000" pitchFamily="65" charset="-120"/>
                <a:ea typeface="標楷體" panose="03000509000000000000" pitchFamily="65" charset="-120"/>
              </a:rPr>
              <a:t>epoch 360</a:t>
            </a:r>
            <a:r>
              <a:rPr lang="zh-TW" altLang="en-US" dirty="0">
                <a:latin typeface="標楷體" panose="03000509000000000000" pitchFamily="65" charset="-120"/>
                <a:ea typeface="標楷體" panose="03000509000000000000" pitchFamily="65" charset="-120"/>
              </a:rPr>
              <a:t>多的時候，越往右是越少</a:t>
            </a:r>
            <a:r>
              <a:rPr lang="en-US" altLang="zh-TW" dirty="0">
                <a:latin typeface="標楷體" panose="03000509000000000000" pitchFamily="65" charset="-120"/>
                <a:ea typeface="標楷體" panose="03000509000000000000" pitchFamily="65" charset="-120"/>
              </a:rPr>
              <a:t>epoch</a:t>
            </a:r>
            <a:r>
              <a:rPr lang="zh-TW" altLang="en-US" dirty="0">
                <a:latin typeface="標楷體" panose="03000509000000000000" pitchFamily="65" charset="-120"/>
                <a:ea typeface="標楷體" panose="03000509000000000000" pitchFamily="65" charset="-120"/>
              </a:rPr>
              <a:t>所生成的圖片，其實效果並不差</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401651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E170E0-073D-2E47-CDE3-E1FBF4BA682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模型儲存</a:t>
            </a:r>
          </a:p>
        </p:txBody>
      </p:sp>
      <p:pic>
        <p:nvPicPr>
          <p:cNvPr id="5" name="內容版面配置區 4">
            <a:extLst>
              <a:ext uri="{FF2B5EF4-FFF2-40B4-BE49-F238E27FC236}">
                <a16:creationId xmlns:a16="http://schemas.microsoft.com/office/drawing/2014/main" id="{5DF9FCC1-2591-A6F6-829D-18B73459B518}"/>
              </a:ext>
            </a:extLst>
          </p:cNvPr>
          <p:cNvPicPr>
            <a:picLocks noGrp="1" noChangeAspect="1"/>
          </p:cNvPicPr>
          <p:nvPr>
            <p:ph idx="1"/>
          </p:nvPr>
        </p:nvPicPr>
        <p:blipFill>
          <a:blip r:embed="rId2"/>
          <a:stretch>
            <a:fillRect/>
          </a:stretch>
        </p:blipFill>
        <p:spPr>
          <a:xfrm>
            <a:off x="1118587" y="1543065"/>
            <a:ext cx="7504653" cy="539632"/>
          </a:xfrm>
        </p:spPr>
      </p:pic>
      <p:sp>
        <p:nvSpPr>
          <p:cNvPr id="6" name="文字方塊 5">
            <a:extLst>
              <a:ext uri="{FF2B5EF4-FFF2-40B4-BE49-F238E27FC236}">
                <a16:creationId xmlns:a16="http://schemas.microsoft.com/office/drawing/2014/main" id="{6EBECCD4-E7B9-8904-D6CE-C7C9DC38FC45}"/>
              </a:ext>
            </a:extLst>
          </p:cNvPr>
          <p:cNvSpPr txBox="1"/>
          <p:nvPr/>
        </p:nvSpPr>
        <p:spPr>
          <a:xfrm>
            <a:off x="1012055" y="2141384"/>
            <a:ext cx="10918374"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他有一個資料夾叫</a:t>
            </a:r>
            <a:r>
              <a:rPr lang="en-US" altLang="zh-TW" dirty="0">
                <a:latin typeface="標楷體" panose="03000509000000000000" pitchFamily="65" charset="-120"/>
                <a:ea typeface="標楷體" panose="03000509000000000000" pitchFamily="65" charset="-120"/>
              </a:rPr>
              <a:t>checkpoint</a:t>
            </a:r>
            <a:r>
              <a:rPr lang="zh-TW" altLang="en-US" dirty="0">
                <a:latin typeface="標楷體" panose="03000509000000000000" pitchFamily="65" charset="-120"/>
                <a:ea typeface="標楷體" panose="03000509000000000000" pitchFamily="65" charset="-120"/>
              </a:rPr>
              <a:t>裡面會有上圖的東西，不太確定這樣是不是就算是有儲存到這次訓練的模型</a:t>
            </a:r>
            <a:r>
              <a:rPr lang="en-US" altLang="zh-TW" dirty="0">
                <a:latin typeface="標楷體" panose="03000509000000000000" pitchFamily="65" charset="-120"/>
                <a:ea typeface="標楷體" panose="03000509000000000000" pitchFamily="65" charset="-120"/>
              </a:rPr>
              <a:t>?</a:t>
            </a:r>
          </a:p>
        </p:txBody>
      </p:sp>
      <p:pic>
        <p:nvPicPr>
          <p:cNvPr id="8" name="圖片 7">
            <a:extLst>
              <a:ext uri="{FF2B5EF4-FFF2-40B4-BE49-F238E27FC236}">
                <a16:creationId xmlns:a16="http://schemas.microsoft.com/office/drawing/2014/main" id="{3BC30150-ECE1-1EFD-8378-D5AC5BC80B8C}"/>
              </a:ext>
            </a:extLst>
          </p:cNvPr>
          <p:cNvPicPr>
            <a:picLocks noChangeAspect="1"/>
          </p:cNvPicPr>
          <p:nvPr/>
        </p:nvPicPr>
        <p:blipFill>
          <a:blip r:embed="rId3"/>
          <a:stretch>
            <a:fillRect/>
          </a:stretch>
        </p:blipFill>
        <p:spPr>
          <a:xfrm>
            <a:off x="1118587" y="2621787"/>
            <a:ext cx="6787861" cy="3549933"/>
          </a:xfrm>
          <a:prstGeom prst="rect">
            <a:avLst/>
          </a:prstGeom>
        </p:spPr>
      </p:pic>
      <p:sp>
        <p:nvSpPr>
          <p:cNvPr id="9" name="文字方塊 8">
            <a:extLst>
              <a:ext uri="{FF2B5EF4-FFF2-40B4-BE49-F238E27FC236}">
                <a16:creationId xmlns:a16="http://schemas.microsoft.com/office/drawing/2014/main" id="{74D35834-E3AE-B569-7458-543CDDA52121}"/>
              </a:ext>
            </a:extLst>
          </p:cNvPr>
          <p:cNvSpPr txBox="1"/>
          <p:nvPr/>
        </p:nvSpPr>
        <p:spPr>
          <a:xfrm>
            <a:off x="8034291" y="55865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我有試著手動存看看</a:t>
            </a:r>
          </a:p>
        </p:txBody>
      </p:sp>
    </p:spTree>
    <p:extLst>
      <p:ext uri="{BB962C8B-B14F-4D97-AF65-F5344CB8AC3E}">
        <p14:creationId xmlns:p14="http://schemas.microsoft.com/office/powerpoint/2010/main" val="1643553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1735</TotalTime>
  <Words>2575</Words>
  <Application>Microsoft Office PowerPoint</Application>
  <PresentationFormat>寬螢幕</PresentationFormat>
  <Paragraphs>252</Paragraphs>
  <Slides>81</Slides>
  <Notes>1</Notes>
  <HiddenSlides>53</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81</vt:i4>
      </vt:variant>
    </vt:vector>
  </HeadingPairs>
  <TitlesOfParts>
    <vt:vector size="86" baseType="lpstr">
      <vt:lpstr>標楷體</vt:lpstr>
      <vt:lpstr>Arial</vt:lpstr>
      <vt:lpstr>Calibri</vt:lpstr>
      <vt:lpstr>Calibri Light</vt:lpstr>
      <vt:lpstr>Office 佈景主題</vt:lpstr>
      <vt:lpstr>Week27週報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可能原因</vt:lpstr>
      <vt:lpstr>測試結果分析</vt:lpstr>
      <vt:lpstr>標準_標準</vt:lpstr>
      <vt:lpstr>標準_過寬</vt:lpstr>
      <vt:lpstr>過窄_標準</vt:lpstr>
      <vt:lpstr>過寬_過窄</vt:lpstr>
      <vt:lpstr>修正後的資料集數量</vt:lpstr>
      <vt:lpstr>LSTM模型建立</vt:lpstr>
      <vt:lpstr>LSTM模型建立</vt:lpstr>
      <vt:lpstr>LSTM模型建立</vt:lpstr>
      <vt:lpstr>LSTM模型建立</vt:lpstr>
      <vt:lpstr>LSTM模型訓練</vt:lpstr>
      <vt:lpstr>訓練結果</vt:lpstr>
      <vt:lpstr>測試集</vt:lpstr>
      <vt:lpstr>測試結果</vt:lpstr>
      <vt:lpstr>PowerPoint 簡報</vt:lpstr>
      <vt:lpstr>準確率</vt:lpstr>
      <vt:lpstr>獨立測試集的部分</vt:lpstr>
      <vt:lpstr>更新後的測試集</vt:lpstr>
      <vt:lpstr>測試結果</vt:lpstr>
      <vt:lpstr>比對</vt:lpstr>
      <vt:lpstr>從訓練集分割出來的測試集的測試結果</vt:lpstr>
      <vt:lpstr>訓練集比對</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訓練</vt:lpstr>
      <vt:lpstr>初始設定</vt:lpstr>
      <vt:lpstr>初始設定</vt:lpstr>
      <vt:lpstr>設定</vt:lpstr>
      <vt:lpstr>比對</vt:lpstr>
      <vt:lpstr>訓練效果(epoch200)</vt:lpstr>
      <vt:lpstr>訓練效果(epoch400)</vt:lpstr>
      <vt:lpstr>模型儲存</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51</cp:revision>
  <dcterms:created xsi:type="dcterms:W3CDTF">2023-07-03T04:04:53Z</dcterms:created>
  <dcterms:modified xsi:type="dcterms:W3CDTF">2023-08-13T18:39:23Z</dcterms:modified>
</cp:coreProperties>
</file>